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4324" r:id="rId2"/>
    <p:sldMasterId id="2147483683" r:id="rId3"/>
  </p:sldMasterIdLst>
  <p:notesMasterIdLst>
    <p:notesMasterId r:id="rId25"/>
  </p:notesMasterIdLst>
  <p:sldIdLst>
    <p:sldId id="264" r:id="rId4"/>
    <p:sldId id="257" r:id="rId5"/>
    <p:sldId id="270" r:id="rId6"/>
    <p:sldId id="259" r:id="rId7"/>
    <p:sldId id="260" r:id="rId8"/>
    <p:sldId id="269" r:id="rId9"/>
    <p:sldId id="261" r:id="rId10"/>
    <p:sldId id="271" r:id="rId11"/>
    <p:sldId id="272" r:id="rId12"/>
    <p:sldId id="262" r:id="rId13"/>
    <p:sldId id="273" r:id="rId14"/>
    <p:sldId id="274" r:id="rId15"/>
    <p:sldId id="282" r:id="rId16"/>
    <p:sldId id="275" r:id="rId17"/>
    <p:sldId id="279" r:id="rId18"/>
    <p:sldId id="281" r:id="rId19"/>
    <p:sldId id="280" r:id="rId20"/>
    <p:sldId id="283" r:id="rId21"/>
    <p:sldId id="277" r:id="rId22"/>
    <p:sldId id="278" r:id="rId23"/>
    <p:sldId id="256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1A1D"/>
    <a:srgbClr val="7BC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BF073D-7B28-4666-BCF3-17B0F7CA25BF}" v="3152" dt="2023-04-03T16:09:31.075"/>
    <p1510:client id="{776B9D59-0FB0-4E9F-8C63-CF738F17CB73}" v="808" dt="2023-04-03T20:01:16.216"/>
    <p1510:client id="{8F38BB04-AE27-4FB6-B59E-19D574408C9C}" v="1" dt="2023-04-03T20:05:42.786"/>
    <p1510:client id="{F4C4CFCB-6DB7-4C3E-8B48-189FE296334F}" v="182" dt="2023-04-03T20:39:20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B2A7B-965C-490C-9CCC-D553D1ADA033}" type="datetimeFigureOut">
              <a:t>4/3/2023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E358E-9708-4681-AC71-B0EDF86A4AF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91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d6c12d8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d6c12d8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4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56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230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53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176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59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46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23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37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4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996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39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57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0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42600" y="908833"/>
            <a:ext cx="5028800" cy="4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6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47433" y="5400533"/>
            <a:ext cx="5361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74984" y="346467"/>
            <a:ext cx="956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2159400" y="6538167"/>
            <a:ext cx="39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783" y="6279856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485" y="139301"/>
            <a:ext cx="902100" cy="7613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836802">
            <a:off x="11511291" y="16290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11088">
            <a:off x="1539189" y="6255583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40533" y="3021251"/>
            <a:ext cx="4934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933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863800" y="1841951"/>
            <a:ext cx="1910800" cy="13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866200" y="4143651"/>
            <a:ext cx="3908400" cy="8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663667" y="6517500"/>
            <a:ext cx="86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rot="10800000">
            <a:off x="2959167" y="333933"/>
            <a:ext cx="437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1740204" y="199824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9589773" y="626125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10930785" y="5873691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887651" y="1107591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914300" y="693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97267" y="593367"/>
            <a:ext cx="1019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997267" y="1438933"/>
            <a:ext cx="10197600" cy="4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Black"/>
              <a:buAutoNum type="arabicPeriod"/>
              <a:defRPr sz="1600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 rot="10800000">
            <a:off x="2303933" y="6517500"/>
            <a:ext cx="913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4"/>
          <p:cNvCxnSpPr/>
          <p:nvPr/>
        </p:nvCxnSpPr>
        <p:spPr>
          <a:xfrm>
            <a:off x="6971800" y="399500"/>
            <a:ext cx="341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485700" y="528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97266" y="6091734"/>
            <a:ext cx="902100" cy="7613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440373" y="6263134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11088">
            <a:off x="10724341" y="232245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035167" y="2594367"/>
            <a:ext cx="3040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3333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7116035" y="2594267"/>
            <a:ext cx="3040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3333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1687167" y="3112133"/>
            <a:ext cx="4018800" cy="2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6627033" y="3112133"/>
            <a:ext cx="4018800" cy="2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97267" y="593367"/>
            <a:ext cx="1023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5" name="Google Shape;45;p6"/>
          <p:cNvCxnSpPr/>
          <p:nvPr/>
        </p:nvCxnSpPr>
        <p:spPr>
          <a:xfrm rot="10800000">
            <a:off x="2303933" y="6517500"/>
            <a:ext cx="913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6"/>
          <p:cNvCxnSpPr/>
          <p:nvPr/>
        </p:nvCxnSpPr>
        <p:spPr>
          <a:xfrm>
            <a:off x="6971800" y="399500"/>
            <a:ext cx="341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" name="Google Shape;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485700" y="528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" name="Google Shape;4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97266" y="6091734"/>
            <a:ext cx="902100" cy="7613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9" name="Google Shape;4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440373" y="6263134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" name="Google Shape;5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11088">
            <a:off x="10724341" y="232245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507033" y="25696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1507033" y="3154884"/>
            <a:ext cx="4389600" cy="1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4" name="Google Shape;54;p7"/>
          <p:cNvCxnSpPr/>
          <p:nvPr/>
        </p:nvCxnSpPr>
        <p:spPr>
          <a:xfrm>
            <a:off x="663667" y="325800"/>
            <a:ext cx="92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7"/>
          <p:cNvCxnSpPr/>
          <p:nvPr/>
        </p:nvCxnSpPr>
        <p:spPr>
          <a:xfrm rot="10800000">
            <a:off x="1361297" y="6517500"/>
            <a:ext cx="599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485700" y="528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" name="Google Shape;57;p7"/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5400007">
            <a:off x="10162933" y="93685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" name="Google Shape;5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665106" y="623540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" name="Google Shape;5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11088">
            <a:off x="10988859" y="363945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" name="Google Shape;6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185">
            <a:off x="575367" y="5240721"/>
            <a:ext cx="678365" cy="6968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2002000" y="1605800"/>
            <a:ext cx="8188000" cy="3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8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8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8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8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8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8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8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Poppins Black"/>
              <a:buNone/>
              <a:defRPr sz="8000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5400007">
            <a:off x="11223767" y="5459918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64" name="Google Shape;64;p8"/>
          <p:cNvCxnSpPr/>
          <p:nvPr/>
        </p:nvCxnSpPr>
        <p:spPr>
          <a:xfrm>
            <a:off x="1429067" y="346467"/>
            <a:ext cx="195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8"/>
          <p:cNvCxnSpPr/>
          <p:nvPr/>
        </p:nvCxnSpPr>
        <p:spPr>
          <a:xfrm>
            <a:off x="8804667" y="346467"/>
            <a:ext cx="271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8"/>
          <p:cNvCxnSpPr/>
          <p:nvPr/>
        </p:nvCxnSpPr>
        <p:spPr>
          <a:xfrm>
            <a:off x="8804668" y="6538167"/>
            <a:ext cx="2557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8"/>
          <p:cNvCxnSpPr/>
          <p:nvPr/>
        </p:nvCxnSpPr>
        <p:spPr>
          <a:xfrm>
            <a:off x="677684" y="6538167"/>
            <a:ext cx="270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1964">
            <a:off x="11437104" y="5057658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" name="Google Shape;6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11455923" y="6099116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12281">
            <a:off x="258527" y="1132920"/>
            <a:ext cx="653343" cy="6224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5400007">
            <a:off x="99933" y="528618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" name="Google Shape;72;p8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8100059">
            <a:off x="545953" y="96163"/>
            <a:ext cx="654388" cy="7410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583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6559900" y="1351300"/>
            <a:ext cx="4186000" cy="19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1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6559900" y="3307500"/>
            <a:ext cx="4406400" cy="21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9"/>
          <p:cNvCxnSpPr/>
          <p:nvPr/>
        </p:nvCxnSpPr>
        <p:spPr>
          <a:xfrm>
            <a:off x="663667" y="6517500"/>
            <a:ext cx="86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9"/>
          <p:cNvCxnSpPr/>
          <p:nvPr/>
        </p:nvCxnSpPr>
        <p:spPr>
          <a:xfrm rot="10800000">
            <a:off x="663567" y="333933"/>
            <a:ext cx="666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" name="Google Shape;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11425437" y="353424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9589773" y="626125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0" name="Google Shape;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10966685" y="6016191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" name="Google Shape;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710785" y="690024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2" name="Google Shape;8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11443767" y="6094418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6381533" y="977933"/>
            <a:ext cx="4813200" cy="1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85" name="Google Shape;85;p10"/>
          <p:cNvCxnSpPr/>
          <p:nvPr/>
        </p:nvCxnSpPr>
        <p:spPr>
          <a:xfrm>
            <a:off x="1591600" y="333933"/>
            <a:ext cx="991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0"/>
          <p:cNvCxnSpPr/>
          <p:nvPr/>
        </p:nvCxnSpPr>
        <p:spPr>
          <a:xfrm>
            <a:off x="663651" y="6538167"/>
            <a:ext cx="87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0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8494755">
            <a:off x="155275" y="108944"/>
            <a:ext cx="579117" cy="655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0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2857677">
            <a:off x="9559086" y="5971144"/>
            <a:ext cx="489663" cy="5545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" name="Google Shape;8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443755">
            <a:off x="10405284" y="5770783"/>
            <a:ext cx="1286035" cy="1085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2560666">
            <a:off x="978699" y="101484"/>
            <a:ext cx="410508" cy="4649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2082367" y="2102567"/>
            <a:ext cx="8027200" cy="1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12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12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12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12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12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12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12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12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2303467" y="4137567"/>
            <a:ext cx="7585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225959">
            <a:off x="10023327" y="647432"/>
            <a:ext cx="483251" cy="4964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1964">
            <a:off x="10323537" y="615124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96" name="Google Shape;96;p11"/>
          <p:cNvCxnSpPr/>
          <p:nvPr/>
        </p:nvCxnSpPr>
        <p:spPr>
          <a:xfrm>
            <a:off x="674984" y="346467"/>
            <a:ext cx="282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1"/>
          <p:cNvCxnSpPr/>
          <p:nvPr/>
        </p:nvCxnSpPr>
        <p:spPr>
          <a:xfrm>
            <a:off x="8695851" y="346467"/>
            <a:ext cx="305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1"/>
          <p:cNvCxnSpPr/>
          <p:nvPr/>
        </p:nvCxnSpPr>
        <p:spPr>
          <a:xfrm>
            <a:off x="8695851" y="6538167"/>
            <a:ext cx="282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1"/>
          <p:cNvCxnSpPr/>
          <p:nvPr/>
        </p:nvCxnSpPr>
        <p:spPr>
          <a:xfrm>
            <a:off x="445851" y="6538167"/>
            <a:ext cx="30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Google Shape;10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080193">
            <a:off x="1720127" y="5460866"/>
            <a:ext cx="483251" cy="4964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" name="Google Shape;10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77447">
            <a:off x="11629885" y="4303524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5400007">
            <a:off x="2332500" y="5797851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003551" y="1630133"/>
            <a:ext cx="19232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30788"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1258017" y="1873400"/>
            <a:ext cx="889200" cy="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2003567" y="2651267"/>
            <a:ext cx="21268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3"/>
          </p:nvPr>
        </p:nvSpPr>
        <p:spPr>
          <a:xfrm>
            <a:off x="5401189" y="1633233"/>
            <a:ext cx="19232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4653484" y="1873400"/>
            <a:ext cx="882400" cy="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5"/>
          </p:nvPr>
        </p:nvSpPr>
        <p:spPr>
          <a:xfrm>
            <a:off x="5411933" y="2651267"/>
            <a:ext cx="21268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6"/>
          </p:nvPr>
        </p:nvSpPr>
        <p:spPr>
          <a:xfrm>
            <a:off x="8798829" y="1633233"/>
            <a:ext cx="18772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 hasCustomPrompt="1"/>
          </p:nvPr>
        </p:nvSpPr>
        <p:spPr>
          <a:xfrm>
            <a:off x="8042151" y="1873400"/>
            <a:ext cx="889200" cy="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8820300" y="2651267"/>
            <a:ext cx="21268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9"/>
          </p:nvPr>
        </p:nvSpPr>
        <p:spPr>
          <a:xfrm>
            <a:off x="2003551" y="3831367"/>
            <a:ext cx="19232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3" hasCustomPrompt="1"/>
          </p:nvPr>
        </p:nvSpPr>
        <p:spPr>
          <a:xfrm>
            <a:off x="1258017" y="4077367"/>
            <a:ext cx="889200" cy="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2003567" y="4849400"/>
            <a:ext cx="21268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5"/>
          </p:nvPr>
        </p:nvSpPr>
        <p:spPr>
          <a:xfrm>
            <a:off x="5401189" y="3831367"/>
            <a:ext cx="19232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6" hasCustomPrompt="1"/>
          </p:nvPr>
        </p:nvSpPr>
        <p:spPr>
          <a:xfrm>
            <a:off x="4653484" y="4077367"/>
            <a:ext cx="882400" cy="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7"/>
          </p:nvPr>
        </p:nvSpPr>
        <p:spPr>
          <a:xfrm>
            <a:off x="5411933" y="4849405"/>
            <a:ext cx="21268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8"/>
          </p:nvPr>
        </p:nvSpPr>
        <p:spPr>
          <a:xfrm>
            <a:off x="8798829" y="3831367"/>
            <a:ext cx="18772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9" hasCustomPrompt="1"/>
          </p:nvPr>
        </p:nvSpPr>
        <p:spPr>
          <a:xfrm>
            <a:off x="8042151" y="4077367"/>
            <a:ext cx="889200" cy="7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20"/>
          </p:nvPr>
        </p:nvSpPr>
        <p:spPr>
          <a:xfrm>
            <a:off x="8820300" y="4849405"/>
            <a:ext cx="2126800" cy="1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1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13"/>
          <p:cNvCxnSpPr/>
          <p:nvPr/>
        </p:nvCxnSpPr>
        <p:spPr>
          <a:xfrm rot="10800000">
            <a:off x="1540933" y="6513867"/>
            <a:ext cx="457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14600" y="1010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207706" y="5540767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11091">
            <a:off x="11476943" y="743131"/>
            <a:ext cx="551083" cy="5661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5400008">
            <a:off x="592550" y="5991427"/>
            <a:ext cx="687433" cy="7785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29" name="Google Shape;129;p13"/>
          <p:cNvCxnSpPr/>
          <p:nvPr/>
        </p:nvCxnSpPr>
        <p:spPr>
          <a:xfrm rot="10800000">
            <a:off x="663667" y="374000"/>
            <a:ext cx="102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3053367" y="3957863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4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2628900" y="2184365"/>
            <a:ext cx="69344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cxnSp>
        <p:nvCxnSpPr>
          <p:cNvPr id="133" name="Google Shape;133;p14"/>
          <p:cNvCxnSpPr/>
          <p:nvPr/>
        </p:nvCxnSpPr>
        <p:spPr>
          <a:xfrm>
            <a:off x="663667" y="6517500"/>
            <a:ext cx="955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4"/>
          <p:cNvCxnSpPr/>
          <p:nvPr/>
        </p:nvCxnSpPr>
        <p:spPr>
          <a:xfrm rot="10800000">
            <a:off x="663567" y="333933"/>
            <a:ext cx="666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613821" y="5302224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10427106" y="6261267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10966685" y="6016191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1189218" y="839557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11443767" y="6094418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14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8494755">
            <a:off x="461808" y="564877"/>
            <a:ext cx="579117" cy="655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14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8494755">
            <a:off x="11457608" y="654077"/>
            <a:ext cx="579117" cy="655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997267" y="2072400"/>
            <a:ext cx="5679200" cy="2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45" name="Google Shape;145;p15"/>
          <p:cNvCxnSpPr/>
          <p:nvPr/>
        </p:nvCxnSpPr>
        <p:spPr>
          <a:xfrm>
            <a:off x="1591600" y="333933"/>
            <a:ext cx="991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5"/>
          <p:cNvCxnSpPr/>
          <p:nvPr/>
        </p:nvCxnSpPr>
        <p:spPr>
          <a:xfrm>
            <a:off x="663651" y="6538167"/>
            <a:ext cx="87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5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8494755">
            <a:off x="155275" y="169877"/>
            <a:ext cx="579117" cy="655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15"/>
          <p:cNvPicPr preferRelativeResize="0"/>
          <p:nvPr/>
        </p:nvPicPr>
        <p:blipFill rotWithShape="1">
          <a:blip r:embed="rId2">
            <a:alphaModFix/>
          </a:blip>
          <a:srcRect l="51421" t="34810" r="-4"/>
          <a:stretch/>
        </p:blipFill>
        <p:spPr>
          <a:xfrm rot="2857677">
            <a:off x="9559086" y="5971144"/>
            <a:ext cx="489663" cy="55454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443755">
            <a:off x="10405284" y="5770783"/>
            <a:ext cx="1286035" cy="1085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1059467" y="3584367"/>
            <a:ext cx="5152000" cy="10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056233" y="2198700"/>
            <a:ext cx="5152000" cy="14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080218">
            <a:off x="11275051" y="6177424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54" name="Google Shape;154;p16"/>
          <p:cNvCxnSpPr/>
          <p:nvPr/>
        </p:nvCxnSpPr>
        <p:spPr>
          <a:xfrm>
            <a:off x="663667" y="6517500"/>
            <a:ext cx="935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6"/>
          <p:cNvCxnSpPr/>
          <p:nvPr/>
        </p:nvCxnSpPr>
        <p:spPr>
          <a:xfrm rot="10800000">
            <a:off x="663567" y="333933"/>
            <a:ext cx="666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1964">
            <a:off x="11425455" y="5773891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36802">
            <a:off x="10402473" y="611710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080218">
            <a:off x="11499085" y="138024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94463">
            <a:off x="11558700" y="613018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>
            <a:off x="935600" y="2072400"/>
            <a:ext cx="7438800" cy="3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60000" y="588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56867" y="101000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 rot="16200000">
            <a:off x="-2314600" y="3211900"/>
            <a:ext cx="5421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PREPARE DISHES WITH VEGETABLES AND VEGETABLES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 rot="5400000">
            <a:off x="9098100" y="3220700"/>
            <a:ext cx="5421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PREPARE DISHES WITH VEGETABLES AND VEGETABLES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11505833" y="6244500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67" name="Google Shape;167;p17"/>
          <p:cNvCxnSpPr/>
          <p:nvPr/>
        </p:nvCxnSpPr>
        <p:spPr>
          <a:xfrm rot="10800000">
            <a:off x="1681300" y="6513867"/>
            <a:ext cx="311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8" name="Google Shape;1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14600" y="1010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207706" y="5540767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11091">
            <a:off x="11476943" y="743131"/>
            <a:ext cx="551083" cy="5661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17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5400008">
            <a:off x="592550" y="5991427"/>
            <a:ext cx="687433" cy="7785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72" name="Google Shape;172;p17"/>
          <p:cNvCxnSpPr>
            <a:endCxn id="163" idx="3"/>
          </p:cNvCxnSpPr>
          <p:nvPr/>
        </p:nvCxnSpPr>
        <p:spPr>
          <a:xfrm rot="10800000">
            <a:off x="663667" y="374000"/>
            <a:ext cx="102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subTitle" idx="1"/>
          </p:nvPr>
        </p:nvSpPr>
        <p:spPr>
          <a:xfrm>
            <a:off x="2036200" y="4762872"/>
            <a:ext cx="29232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3333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2"/>
          </p:nvPr>
        </p:nvSpPr>
        <p:spPr>
          <a:xfrm>
            <a:off x="2036200" y="5289248"/>
            <a:ext cx="2923200" cy="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3"/>
          </p:nvPr>
        </p:nvSpPr>
        <p:spPr>
          <a:xfrm>
            <a:off x="7232767" y="4762872"/>
            <a:ext cx="29232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3333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4"/>
          </p:nvPr>
        </p:nvSpPr>
        <p:spPr>
          <a:xfrm>
            <a:off x="7232767" y="5289248"/>
            <a:ext cx="2923200" cy="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79" name="Google Shape;179;p18"/>
          <p:cNvCxnSpPr/>
          <p:nvPr/>
        </p:nvCxnSpPr>
        <p:spPr>
          <a:xfrm rot="10800000">
            <a:off x="2303933" y="6517500"/>
            <a:ext cx="913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8"/>
          <p:cNvCxnSpPr/>
          <p:nvPr/>
        </p:nvCxnSpPr>
        <p:spPr>
          <a:xfrm>
            <a:off x="6971800" y="399500"/>
            <a:ext cx="341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1" name="Google Shape;1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485700" y="528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97266" y="6091734"/>
            <a:ext cx="902100" cy="7613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440373" y="6263134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11088">
            <a:off x="10724341" y="232245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70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subTitle" idx="1"/>
          </p:nvPr>
        </p:nvSpPr>
        <p:spPr>
          <a:xfrm>
            <a:off x="1026367" y="1886767"/>
            <a:ext cx="5045600" cy="4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6120049" y="1886767"/>
            <a:ext cx="5045600" cy="4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017000" y="593367"/>
            <a:ext cx="101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11505833" y="60933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56867" y="6244500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91" name="Google Shape;191;p19"/>
          <p:cNvCxnSpPr>
            <a:stCxn id="190" idx="3"/>
          </p:cNvCxnSpPr>
          <p:nvPr/>
        </p:nvCxnSpPr>
        <p:spPr>
          <a:xfrm>
            <a:off x="663667" y="6517500"/>
            <a:ext cx="1052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9"/>
          <p:cNvCxnSpPr/>
          <p:nvPr/>
        </p:nvCxnSpPr>
        <p:spPr>
          <a:xfrm rot="10800000">
            <a:off x="2034500" y="333933"/>
            <a:ext cx="437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3" name="Google Shape;1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776037" y="261640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11154639" y="5628283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11498818" y="6268391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6" name="Google Shape;1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257651" y="252691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1520641" y="3338667"/>
            <a:ext cx="2045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997267" y="3851968"/>
            <a:ext cx="3092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 idx="2"/>
          </p:nvPr>
        </p:nvSpPr>
        <p:spPr>
          <a:xfrm>
            <a:off x="5073076" y="3338667"/>
            <a:ext cx="2045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3"/>
          </p:nvPr>
        </p:nvSpPr>
        <p:spPr>
          <a:xfrm>
            <a:off x="4549701" y="3851968"/>
            <a:ext cx="3092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 idx="4"/>
          </p:nvPr>
        </p:nvSpPr>
        <p:spPr>
          <a:xfrm>
            <a:off x="8625511" y="3338667"/>
            <a:ext cx="2045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5"/>
          </p:nvPr>
        </p:nvSpPr>
        <p:spPr>
          <a:xfrm>
            <a:off x="8102136" y="3851968"/>
            <a:ext cx="3092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20"/>
          <p:cNvCxnSpPr/>
          <p:nvPr/>
        </p:nvCxnSpPr>
        <p:spPr>
          <a:xfrm>
            <a:off x="663667" y="325800"/>
            <a:ext cx="92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0"/>
          <p:cNvCxnSpPr/>
          <p:nvPr/>
        </p:nvCxnSpPr>
        <p:spPr>
          <a:xfrm rot="10800000">
            <a:off x="1361297" y="6517500"/>
            <a:ext cx="599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7" name="Google Shape;20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485700" y="528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5400007">
            <a:off x="10162933" y="93685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665106" y="623540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11088">
            <a:off x="10988859" y="363945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185">
            <a:off x="575367" y="5240721"/>
            <a:ext cx="678365" cy="6968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title"/>
          </p:nvPr>
        </p:nvSpPr>
        <p:spPr>
          <a:xfrm>
            <a:off x="2076500" y="1663667"/>
            <a:ext cx="2558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1"/>
          </p:nvPr>
        </p:nvSpPr>
        <p:spPr>
          <a:xfrm>
            <a:off x="2076500" y="2182900"/>
            <a:ext cx="320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title" idx="2"/>
          </p:nvPr>
        </p:nvSpPr>
        <p:spPr>
          <a:xfrm>
            <a:off x="2076500" y="3218117"/>
            <a:ext cx="2558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3"/>
          </p:nvPr>
        </p:nvSpPr>
        <p:spPr>
          <a:xfrm>
            <a:off x="2076500" y="3737369"/>
            <a:ext cx="320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 idx="4"/>
          </p:nvPr>
        </p:nvSpPr>
        <p:spPr>
          <a:xfrm>
            <a:off x="2076500" y="4772567"/>
            <a:ext cx="2558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5"/>
          </p:nvPr>
        </p:nvSpPr>
        <p:spPr>
          <a:xfrm>
            <a:off x="2076500" y="5291800"/>
            <a:ext cx="320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title" idx="6"/>
          </p:nvPr>
        </p:nvSpPr>
        <p:spPr>
          <a:xfrm>
            <a:off x="997267" y="593367"/>
            <a:ext cx="51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Poppins Black"/>
              <a:buNone/>
              <a:defRPr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cxnSp>
        <p:nvCxnSpPr>
          <p:cNvPr id="220" name="Google Shape;220;p21"/>
          <p:cNvCxnSpPr/>
          <p:nvPr/>
        </p:nvCxnSpPr>
        <p:spPr>
          <a:xfrm>
            <a:off x="674984" y="346467"/>
            <a:ext cx="956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1"/>
          <p:cNvCxnSpPr/>
          <p:nvPr/>
        </p:nvCxnSpPr>
        <p:spPr>
          <a:xfrm rot="10800000">
            <a:off x="1799484" y="6538167"/>
            <a:ext cx="39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2" name="Google Shape;2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783" y="6279856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3" name="Google Shape;2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485" y="139301"/>
            <a:ext cx="902100" cy="7613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4" name="Google Shape;2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836802">
            <a:off x="11511291" y="16290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5" name="Google Shape;2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11088">
            <a:off x="1288672" y="6326666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2175867" y="2162467"/>
            <a:ext cx="2879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1"/>
          </p:nvPr>
        </p:nvSpPr>
        <p:spPr>
          <a:xfrm>
            <a:off x="2114467" y="2669467"/>
            <a:ext cx="300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title" idx="2"/>
          </p:nvPr>
        </p:nvSpPr>
        <p:spPr>
          <a:xfrm>
            <a:off x="7136933" y="2162467"/>
            <a:ext cx="2879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3"/>
          </p:nvPr>
        </p:nvSpPr>
        <p:spPr>
          <a:xfrm>
            <a:off x="7075533" y="2669467"/>
            <a:ext cx="300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title" idx="4"/>
          </p:nvPr>
        </p:nvSpPr>
        <p:spPr>
          <a:xfrm>
            <a:off x="2175867" y="4441700"/>
            <a:ext cx="2879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5"/>
          </p:nvPr>
        </p:nvSpPr>
        <p:spPr>
          <a:xfrm>
            <a:off x="2114467" y="4948700"/>
            <a:ext cx="300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 idx="6"/>
          </p:nvPr>
        </p:nvSpPr>
        <p:spPr>
          <a:xfrm>
            <a:off x="7136933" y="4441700"/>
            <a:ext cx="28792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7"/>
          </p:nvPr>
        </p:nvSpPr>
        <p:spPr>
          <a:xfrm>
            <a:off x="7075533" y="4948700"/>
            <a:ext cx="300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36" name="Google Shape;236;p22"/>
          <p:cNvCxnSpPr/>
          <p:nvPr/>
        </p:nvCxnSpPr>
        <p:spPr>
          <a:xfrm>
            <a:off x="663667" y="325800"/>
            <a:ext cx="92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2"/>
          <p:cNvCxnSpPr/>
          <p:nvPr/>
        </p:nvCxnSpPr>
        <p:spPr>
          <a:xfrm rot="10800000">
            <a:off x="1534967" y="6517500"/>
            <a:ext cx="46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8" name="Google Shape;23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28333" y="1340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5400007">
            <a:off x="11061033" y="379085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0" name="Google Shape;2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110823" y="5810134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11088">
            <a:off x="10370559" y="130378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185">
            <a:off x="658100" y="6169072"/>
            <a:ext cx="678365" cy="6968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12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1531733" y="2370185"/>
            <a:ext cx="2764000" cy="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2"/>
          </p:nvPr>
        </p:nvSpPr>
        <p:spPr>
          <a:xfrm>
            <a:off x="1531733" y="2876000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ubTitle" idx="3"/>
          </p:nvPr>
        </p:nvSpPr>
        <p:spPr>
          <a:xfrm>
            <a:off x="3122833" y="4595451"/>
            <a:ext cx="27640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4"/>
          </p:nvPr>
        </p:nvSpPr>
        <p:spPr>
          <a:xfrm>
            <a:off x="3122833" y="5098312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5"/>
          </p:nvPr>
        </p:nvSpPr>
        <p:spPr>
          <a:xfrm>
            <a:off x="4713933" y="2370185"/>
            <a:ext cx="2764000" cy="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6"/>
          </p:nvPr>
        </p:nvSpPr>
        <p:spPr>
          <a:xfrm>
            <a:off x="4713933" y="2876000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7"/>
          </p:nvPr>
        </p:nvSpPr>
        <p:spPr>
          <a:xfrm>
            <a:off x="7896133" y="2370185"/>
            <a:ext cx="2764000" cy="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subTitle" idx="8"/>
          </p:nvPr>
        </p:nvSpPr>
        <p:spPr>
          <a:xfrm>
            <a:off x="7896133" y="2876000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9"/>
          </p:nvPr>
        </p:nvSpPr>
        <p:spPr>
          <a:xfrm>
            <a:off x="6305033" y="4595451"/>
            <a:ext cx="27640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subTitle" idx="13"/>
          </p:nvPr>
        </p:nvSpPr>
        <p:spPr>
          <a:xfrm>
            <a:off x="6305033" y="5098312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955733" y="604116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3"/>
          <p:cNvSpPr/>
          <p:nvPr/>
        </p:nvSpPr>
        <p:spPr>
          <a:xfrm rot="10800000">
            <a:off x="1265008" y="215967"/>
            <a:ext cx="101200" cy="10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6" name="Google Shape;256;p23"/>
          <p:cNvSpPr/>
          <p:nvPr/>
        </p:nvSpPr>
        <p:spPr>
          <a:xfrm rot="10800000">
            <a:off x="11057043" y="343633"/>
            <a:ext cx="74400" cy="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7" name="Google Shape;257;p23"/>
          <p:cNvSpPr/>
          <p:nvPr/>
        </p:nvSpPr>
        <p:spPr>
          <a:xfrm rot="10800000">
            <a:off x="170991" y="5828764"/>
            <a:ext cx="109600" cy="10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8" name="Google Shape;258;p23"/>
          <p:cNvSpPr/>
          <p:nvPr/>
        </p:nvSpPr>
        <p:spPr>
          <a:xfrm rot="10800000">
            <a:off x="1815692" y="6489133"/>
            <a:ext cx="74400" cy="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9" name="Google Shape;259;p23"/>
          <p:cNvSpPr/>
          <p:nvPr/>
        </p:nvSpPr>
        <p:spPr>
          <a:xfrm rot="10800000">
            <a:off x="10291825" y="6581533"/>
            <a:ext cx="74400" cy="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cxnSp>
        <p:nvCxnSpPr>
          <p:cNvPr id="260" name="Google Shape;260;p23"/>
          <p:cNvCxnSpPr/>
          <p:nvPr/>
        </p:nvCxnSpPr>
        <p:spPr>
          <a:xfrm>
            <a:off x="663667" y="325800"/>
            <a:ext cx="92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23"/>
          <p:cNvCxnSpPr/>
          <p:nvPr/>
        </p:nvCxnSpPr>
        <p:spPr>
          <a:xfrm rot="10800000">
            <a:off x="1534967" y="6517500"/>
            <a:ext cx="46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2" name="Google Shape;26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28333" y="1340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3" name="Google Shape;263;p23"/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5400007">
            <a:off x="11061033" y="379085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110823" y="5810134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11088">
            <a:off x="10370559" y="130378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185">
            <a:off x="658100" y="6169072"/>
            <a:ext cx="678365" cy="6968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960000" y="2155517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1049600" y="2666451"/>
            <a:ext cx="28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title" idx="2"/>
          </p:nvPr>
        </p:nvSpPr>
        <p:spPr>
          <a:xfrm>
            <a:off x="4559025" y="2155517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3"/>
          </p:nvPr>
        </p:nvSpPr>
        <p:spPr>
          <a:xfrm>
            <a:off x="4648625" y="2666451"/>
            <a:ext cx="28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title" idx="4"/>
          </p:nvPr>
        </p:nvSpPr>
        <p:spPr>
          <a:xfrm>
            <a:off x="960000" y="45768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5"/>
          </p:nvPr>
        </p:nvSpPr>
        <p:spPr>
          <a:xfrm>
            <a:off x="1049600" y="5206453"/>
            <a:ext cx="28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title" idx="6"/>
          </p:nvPr>
        </p:nvSpPr>
        <p:spPr>
          <a:xfrm>
            <a:off x="4559025" y="45768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7"/>
          </p:nvPr>
        </p:nvSpPr>
        <p:spPr>
          <a:xfrm>
            <a:off x="4648625" y="5206453"/>
            <a:ext cx="28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title" idx="8"/>
          </p:nvPr>
        </p:nvSpPr>
        <p:spPr>
          <a:xfrm>
            <a:off x="8158060" y="2155517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9"/>
          </p:nvPr>
        </p:nvSpPr>
        <p:spPr>
          <a:xfrm>
            <a:off x="8247660" y="2666451"/>
            <a:ext cx="28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title" idx="13"/>
          </p:nvPr>
        </p:nvSpPr>
        <p:spPr>
          <a:xfrm>
            <a:off x="8158060" y="45768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Poppins Black"/>
              <a:buNone/>
              <a:defRPr sz="2933" b="0">
                <a:solidFill>
                  <a:schemeClr val="accent6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14"/>
          </p:nvPr>
        </p:nvSpPr>
        <p:spPr>
          <a:xfrm>
            <a:off x="8247660" y="5206453"/>
            <a:ext cx="28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81" name="Google Shape;281;p24"/>
          <p:cNvCxnSpPr/>
          <p:nvPr/>
        </p:nvCxnSpPr>
        <p:spPr>
          <a:xfrm>
            <a:off x="663667" y="325800"/>
            <a:ext cx="92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4"/>
          <p:cNvCxnSpPr/>
          <p:nvPr/>
        </p:nvCxnSpPr>
        <p:spPr>
          <a:xfrm rot="10800000">
            <a:off x="1534967" y="6517500"/>
            <a:ext cx="46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3" name="Google Shape;28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28333" y="1340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4" name="Google Shape;284;p24"/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5400007">
            <a:off x="11061033" y="379085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110823" y="5810134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11088">
            <a:off x="10370559" y="130378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185">
            <a:off x="658100" y="6169072"/>
            <a:ext cx="678365" cy="6968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 hasCustomPrompt="1"/>
          </p:nvPr>
        </p:nvSpPr>
        <p:spPr>
          <a:xfrm>
            <a:off x="3254333" y="649000"/>
            <a:ext cx="5696400" cy="1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90" name="Google Shape;290;p25"/>
          <p:cNvSpPr txBox="1">
            <a:spLocks noGrp="1"/>
          </p:cNvSpPr>
          <p:nvPr>
            <p:ph type="subTitle" idx="1"/>
          </p:nvPr>
        </p:nvSpPr>
        <p:spPr>
          <a:xfrm>
            <a:off x="3806533" y="1777933"/>
            <a:ext cx="4592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 idx="2" hasCustomPrompt="1"/>
          </p:nvPr>
        </p:nvSpPr>
        <p:spPr>
          <a:xfrm>
            <a:off x="3254333" y="2560767"/>
            <a:ext cx="5696400" cy="1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92" name="Google Shape;292;p25"/>
          <p:cNvSpPr txBox="1">
            <a:spLocks noGrp="1"/>
          </p:cNvSpPr>
          <p:nvPr>
            <p:ph type="subTitle" idx="3"/>
          </p:nvPr>
        </p:nvSpPr>
        <p:spPr>
          <a:xfrm>
            <a:off x="3806533" y="3689700"/>
            <a:ext cx="4592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title" idx="4" hasCustomPrompt="1"/>
          </p:nvPr>
        </p:nvSpPr>
        <p:spPr>
          <a:xfrm>
            <a:off x="3254333" y="4472533"/>
            <a:ext cx="5696400" cy="1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5"/>
          </p:nvPr>
        </p:nvSpPr>
        <p:spPr>
          <a:xfrm>
            <a:off x="3806533" y="5601467"/>
            <a:ext cx="4592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5" name="Google Shape;295;p25"/>
          <p:cNvCxnSpPr/>
          <p:nvPr/>
        </p:nvCxnSpPr>
        <p:spPr>
          <a:xfrm>
            <a:off x="663667" y="6517500"/>
            <a:ext cx="935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11425455" y="5773891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10402473" y="611710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8" name="Google Shape;2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11499085" y="138024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9" name="Google Shape;2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11558700" y="613018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00" name="Google Shape;300;p25"/>
          <p:cNvCxnSpPr/>
          <p:nvPr/>
        </p:nvCxnSpPr>
        <p:spPr>
          <a:xfrm>
            <a:off x="663667" y="333933"/>
            <a:ext cx="666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1" name="Google Shape;30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557188" y="745824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>
            <a:spLocks noGrp="1"/>
          </p:cNvSpPr>
          <p:nvPr>
            <p:ph type="ctrTitle"/>
          </p:nvPr>
        </p:nvSpPr>
        <p:spPr>
          <a:xfrm>
            <a:off x="1731967" y="724751"/>
            <a:ext cx="4347600" cy="1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9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subTitle" idx="1"/>
          </p:nvPr>
        </p:nvSpPr>
        <p:spPr>
          <a:xfrm>
            <a:off x="2689967" y="3164351"/>
            <a:ext cx="3389600" cy="13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1728800" y="4531584"/>
            <a:ext cx="4347600" cy="9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600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Slidesgo</a:t>
            </a: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600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Flaticon </a:t>
            </a:r>
            <a:r>
              <a:rPr lang="en" sz="16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600" b="1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Freepik</a:t>
            </a:r>
            <a:endParaRPr sz="1600" b="1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06" name="Google Shape;306;p26"/>
          <p:cNvCxnSpPr/>
          <p:nvPr/>
        </p:nvCxnSpPr>
        <p:spPr>
          <a:xfrm>
            <a:off x="2020351" y="346467"/>
            <a:ext cx="949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6"/>
          <p:cNvCxnSpPr/>
          <p:nvPr/>
        </p:nvCxnSpPr>
        <p:spPr>
          <a:xfrm rot="10800000">
            <a:off x="674984" y="6538167"/>
            <a:ext cx="39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8" name="Google Shape;30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15416" y="6201622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5" y="139301"/>
            <a:ext cx="902100" cy="7613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0" name="Google Shape;3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836802">
            <a:off x="1124991" y="16290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1" name="Google Shape;3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11088">
            <a:off x="11571823" y="6177350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>
            <a:spLocks noGrp="1"/>
          </p:cNvSpPr>
          <p:nvPr>
            <p:ph type="title"/>
          </p:nvPr>
        </p:nvSpPr>
        <p:spPr>
          <a:xfrm>
            <a:off x="997267" y="593367"/>
            <a:ext cx="1019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14" name="Google Shape;31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36802">
            <a:off x="9525606" y="604090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12295">
            <a:off x="1207297" y="108923"/>
            <a:ext cx="519513" cy="4949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325005">
            <a:off x="63890" y="505783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17" name="Google Shape;317;p27"/>
          <p:cNvCxnSpPr/>
          <p:nvPr/>
        </p:nvCxnSpPr>
        <p:spPr>
          <a:xfrm>
            <a:off x="11782684" y="672500"/>
            <a:ext cx="0" cy="46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27"/>
          <p:cNvCxnSpPr/>
          <p:nvPr/>
        </p:nvCxnSpPr>
        <p:spPr>
          <a:xfrm rot="10800000">
            <a:off x="369651" y="1209367"/>
            <a:ext cx="0" cy="489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1964">
            <a:off x="378237" y="353424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27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5400007">
            <a:off x="11451533" y="5617801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" name="Google Shape;321;p27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8100059">
            <a:off x="11154353" y="5926581"/>
            <a:ext cx="654388" cy="7410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2" name="Google Shape;3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2020">
            <a:off x="10402504" y="6385612"/>
            <a:ext cx="437792" cy="4171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title"/>
          </p:nvPr>
        </p:nvSpPr>
        <p:spPr>
          <a:xfrm>
            <a:off x="997267" y="594533"/>
            <a:ext cx="10197600" cy="8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225959">
            <a:off x="11309193" y="1325266"/>
            <a:ext cx="483251" cy="4964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6" name="Google Shape;3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1964">
            <a:off x="11437121" y="530307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27" name="Google Shape;327;p28"/>
          <p:cNvCxnSpPr/>
          <p:nvPr/>
        </p:nvCxnSpPr>
        <p:spPr>
          <a:xfrm>
            <a:off x="674984" y="346467"/>
            <a:ext cx="282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28"/>
          <p:cNvCxnSpPr/>
          <p:nvPr/>
        </p:nvCxnSpPr>
        <p:spPr>
          <a:xfrm>
            <a:off x="8695851" y="346467"/>
            <a:ext cx="305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28"/>
          <p:cNvCxnSpPr/>
          <p:nvPr/>
        </p:nvCxnSpPr>
        <p:spPr>
          <a:xfrm>
            <a:off x="8956468" y="6538167"/>
            <a:ext cx="256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28"/>
          <p:cNvCxnSpPr/>
          <p:nvPr/>
        </p:nvCxnSpPr>
        <p:spPr>
          <a:xfrm>
            <a:off x="445668" y="6538167"/>
            <a:ext cx="279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1" name="Google Shape;33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080193">
            <a:off x="129977" y="5797815"/>
            <a:ext cx="483251" cy="4964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2" name="Google Shape;33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77447">
            <a:off x="11556467" y="2764124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28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5400005">
            <a:off x="269385" y="4937390"/>
            <a:ext cx="578233" cy="6548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6454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36" name="Google Shape;336;p29"/>
          <p:cNvCxnSpPr/>
          <p:nvPr/>
        </p:nvCxnSpPr>
        <p:spPr>
          <a:xfrm>
            <a:off x="663667" y="325800"/>
            <a:ext cx="92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29"/>
          <p:cNvCxnSpPr/>
          <p:nvPr/>
        </p:nvCxnSpPr>
        <p:spPr>
          <a:xfrm rot="10800000">
            <a:off x="1534967" y="6517500"/>
            <a:ext cx="46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8" name="Google Shape;33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528333" y="1340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3">
            <a:alphaModFix/>
          </a:blip>
          <a:srcRect l="51421" t="34810" r="-4"/>
          <a:stretch/>
        </p:blipFill>
        <p:spPr>
          <a:xfrm rot="5400007">
            <a:off x="11061033" y="379085"/>
            <a:ext cx="438267" cy="496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36802">
            <a:off x="110823" y="5810134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1" name="Google Shape;3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11088">
            <a:off x="10370559" y="130378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185">
            <a:off x="658100" y="6169072"/>
            <a:ext cx="678365" cy="6968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3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45" name="Google Shape;345;p30"/>
          <p:cNvCxnSpPr/>
          <p:nvPr/>
        </p:nvCxnSpPr>
        <p:spPr>
          <a:xfrm rot="10800000">
            <a:off x="2592467" y="399500"/>
            <a:ext cx="250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30"/>
          <p:cNvCxnSpPr/>
          <p:nvPr/>
        </p:nvCxnSpPr>
        <p:spPr>
          <a:xfrm>
            <a:off x="7064000" y="6517500"/>
            <a:ext cx="432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7" name="Google Shape;34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11363704" y="5374924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8" name="Google Shape;3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11559790" y="6188583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9" name="Google Shape;3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12281">
            <a:off x="1633394" y="88253"/>
            <a:ext cx="653343" cy="6224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12263">
            <a:off x="107619" y="930347"/>
            <a:ext cx="577156" cy="54990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25005">
            <a:off x="609539" y="240633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54" name="Google Shape;354;p31"/>
          <p:cNvCxnSpPr/>
          <p:nvPr/>
        </p:nvCxnSpPr>
        <p:spPr>
          <a:xfrm>
            <a:off x="663667" y="6517500"/>
            <a:ext cx="86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31"/>
          <p:cNvCxnSpPr/>
          <p:nvPr/>
        </p:nvCxnSpPr>
        <p:spPr>
          <a:xfrm rot="10800000">
            <a:off x="2034500" y="333933"/>
            <a:ext cx="437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6" name="Google Shape;35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1072371" y="138891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9589773" y="626125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10930785" y="5873691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9" name="Google Shape;3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710785" y="849157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0" name="Google Shape;3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-27367" y="1164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 txBox="1"/>
          <p:nvPr/>
        </p:nvSpPr>
        <p:spPr>
          <a:xfrm rot="5400000">
            <a:off x="9093500" y="3207367"/>
            <a:ext cx="5430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HEALTHY LIFESTYLE   -    DETOX DIET HEALTHY LIFESTYLE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56867" y="60933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7330767" y="122733"/>
            <a:ext cx="4121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HEALTHY LIFESTYLE   -    DETOX DIET HEALTHY LIFESTYLE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56867" y="6244500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 rot="16200000">
            <a:off x="-2236833" y="3133800"/>
            <a:ext cx="52660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HEALTHY LIFESTYLE   -    DETOX DIET HEALTHY LIFESTYLE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67" name="Google Shape;367;p32"/>
          <p:cNvCxnSpPr>
            <a:stCxn id="365" idx="3"/>
          </p:cNvCxnSpPr>
          <p:nvPr/>
        </p:nvCxnSpPr>
        <p:spPr>
          <a:xfrm>
            <a:off x="663667" y="6517500"/>
            <a:ext cx="86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32"/>
          <p:cNvCxnSpPr>
            <a:stCxn id="364" idx="1"/>
            <a:endCxn id="363" idx="3"/>
          </p:cNvCxnSpPr>
          <p:nvPr/>
        </p:nvCxnSpPr>
        <p:spPr>
          <a:xfrm rot="10800000">
            <a:off x="663567" y="333933"/>
            <a:ext cx="666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9" name="Google Shape;36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964">
            <a:off x="11425437" y="353424"/>
            <a:ext cx="766896" cy="730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9589773" y="626125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10966685" y="6016191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80218">
            <a:off x="710785" y="690024"/>
            <a:ext cx="381399" cy="3918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3" name="Google Shape;37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894463">
            <a:off x="11443767" y="6094418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/>
        </p:nvSpPr>
        <p:spPr>
          <a:xfrm rot="5400000">
            <a:off x="9211617" y="3238467"/>
            <a:ext cx="5217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HEALTHY LIFESTYLE   -   HEALTHY LIFESTYLE -  HEALTHY LIFESTYLE   -   HEALTHY LIFESTYLE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11517151" y="6265167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6107400" y="6326967"/>
            <a:ext cx="5361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-  DETOX DIET </a:t>
            </a: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 </a:t>
            </a: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-  DETOX DIET</a:t>
            </a: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- </a:t>
            </a: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DETOX DIET -  DETOX DIET 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68184" y="73467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 rot="16200000">
            <a:off x="-2228216" y="3229667"/>
            <a:ext cx="5199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HEALTHY LIFESTYLE   -   HEALTHY LIFESTYLE -  HEALTHY LIFESTYLE   -   HEALTHY LIFESTYLE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80" name="Google Shape;380;p33"/>
          <p:cNvCxnSpPr>
            <a:stCxn id="378" idx="3"/>
          </p:cNvCxnSpPr>
          <p:nvPr/>
        </p:nvCxnSpPr>
        <p:spPr>
          <a:xfrm>
            <a:off x="674984" y="346467"/>
            <a:ext cx="956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33"/>
          <p:cNvCxnSpPr>
            <a:stCxn id="377" idx="1"/>
          </p:cNvCxnSpPr>
          <p:nvPr/>
        </p:nvCxnSpPr>
        <p:spPr>
          <a:xfrm rot="10800000">
            <a:off x="2159400" y="6538167"/>
            <a:ext cx="394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2" name="Google Shape;3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783" y="6279856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485" y="139301"/>
            <a:ext cx="902100" cy="7613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4" name="Google Shape;3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836802">
            <a:off x="11511291" y="162900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5" name="Google Shape;3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11088">
            <a:off x="1539189" y="6255583"/>
            <a:ext cx="411752" cy="42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/>
        </p:nvSpPr>
        <p:spPr>
          <a:xfrm>
            <a:off x="56867" y="101000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 rot="16200000">
            <a:off x="-2314600" y="3211900"/>
            <a:ext cx="5421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PREPARE DISHES WITH VEGETABLES AND VEGETABLES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 rot="5400000">
            <a:off x="9098100" y="3220700"/>
            <a:ext cx="5421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PREPARE DISHES WITH VEGETABLES AND VEGETABLES</a:t>
            </a:r>
            <a:endParaRPr sz="1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11505833" y="6244500"/>
            <a:ext cx="60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7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</a:t>
            </a:r>
            <a:endParaRPr sz="3867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391" name="Google Shape;391;p34"/>
          <p:cNvCxnSpPr/>
          <p:nvPr/>
        </p:nvCxnSpPr>
        <p:spPr>
          <a:xfrm rot="10800000">
            <a:off x="1681300" y="6513867"/>
            <a:ext cx="311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2" name="Google Shape;39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014600" y="101001"/>
            <a:ext cx="606800" cy="578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36802">
            <a:off x="207706" y="5540767"/>
            <a:ext cx="498887" cy="512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011091">
            <a:off x="11476943" y="743131"/>
            <a:ext cx="551083" cy="5661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5" name="Google Shape;395;p34"/>
          <p:cNvPicPr preferRelativeResize="0"/>
          <p:nvPr/>
        </p:nvPicPr>
        <p:blipFill rotWithShape="1">
          <a:blip r:embed="rId4">
            <a:alphaModFix/>
          </a:blip>
          <a:srcRect l="51421" t="34810" r="-4"/>
          <a:stretch/>
        </p:blipFill>
        <p:spPr>
          <a:xfrm rot="5400008">
            <a:off x="592550" y="5991427"/>
            <a:ext cx="687433" cy="7785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96" name="Google Shape;396;p34"/>
          <p:cNvCxnSpPr>
            <a:endCxn id="387" idx="3"/>
          </p:cNvCxnSpPr>
          <p:nvPr/>
        </p:nvCxnSpPr>
        <p:spPr>
          <a:xfrm rot="10800000">
            <a:off x="663667" y="374000"/>
            <a:ext cx="102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6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9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1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05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35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3681" r:id="rId2"/>
    <p:sldLayoutId id="2147483682" r:id="rId3"/>
    <p:sldLayoutId id="2147484336" r:id="rId4"/>
    <p:sldLayoutId id="2147483684" r:id="rId5"/>
    <p:sldLayoutId id="2147484341" r:id="rId6"/>
    <p:sldLayoutId id="2147484337" r:id="rId7"/>
    <p:sldLayoutId id="2147484338" r:id="rId8"/>
    <p:sldLayoutId id="2147484339" r:id="rId9"/>
    <p:sldLayoutId id="2147484340" r:id="rId10"/>
    <p:sldLayoutId id="214748434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2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ctrTitle"/>
          </p:nvPr>
        </p:nvSpPr>
        <p:spPr>
          <a:xfrm>
            <a:off x="5842600" y="908833"/>
            <a:ext cx="5028800" cy="428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500" dirty="0"/>
              <a:t>FRESHFIT</a:t>
            </a:r>
            <a:br>
              <a:rPr lang="en" sz="3200" dirty="0"/>
            </a:br>
            <a:br>
              <a:rPr lang="en" sz="3200" dirty="0"/>
            </a:br>
            <a:r>
              <a:rPr lang="en" sz="3200" dirty="0"/>
              <a:t>KALORİ TAKİP (DİYET) PROGRAMI</a:t>
            </a:r>
            <a:br>
              <a:rPr lang="en" sz="3200" dirty="0"/>
            </a:br>
            <a:br>
              <a:rPr lang="en" sz="3200" dirty="0"/>
            </a:br>
            <a:r>
              <a:rPr lang="en" sz="3200" dirty="0"/>
              <a:t>BOOST ENTITY FRAMEWORK PROJESİ</a:t>
            </a:r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1"/>
          </p:nvPr>
        </p:nvSpPr>
        <p:spPr>
          <a:xfrm>
            <a:off x="5860571" y="4139292"/>
            <a:ext cx="5361600" cy="21225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2100" dirty="0"/>
              <a:t>Baran </a:t>
            </a:r>
            <a:r>
              <a:rPr lang="en" sz="2100" dirty="0" err="1"/>
              <a:t>Yeşilay</a:t>
            </a:r>
          </a:p>
          <a:p>
            <a:pPr marL="0" indent="0"/>
            <a:r>
              <a:rPr lang="en" sz="2100" dirty="0"/>
              <a:t>Burak Özgür</a:t>
            </a:r>
          </a:p>
          <a:p>
            <a:pPr marL="0" indent="0"/>
            <a:r>
              <a:rPr lang="en" sz="2100" dirty="0"/>
              <a:t>Eyüp </a:t>
            </a:r>
            <a:r>
              <a:rPr lang="en" sz="2100" dirty="0" err="1"/>
              <a:t>Kayatuzi</a:t>
            </a:r>
            <a:endParaRPr lang="en" sz="2100" dirty="0"/>
          </a:p>
          <a:p>
            <a:pPr marL="0" indent="0"/>
            <a:r>
              <a:rPr lang="en" sz="2100" dirty="0" err="1"/>
              <a:t>Gökçehan</a:t>
            </a:r>
            <a:r>
              <a:rPr lang="en" sz="2100" dirty="0"/>
              <a:t> </a:t>
            </a:r>
            <a:r>
              <a:rPr lang="en" sz="2100" dirty="0" err="1"/>
              <a:t>Gücük</a:t>
            </a:r>
          </a:p>
        </p:txBody>
      </p:sp>
      <p:sp>
        <p:nvSpPr>
          <p:cNvPr id="409" name="Google Shape;409;p38"/>
          <p:cNvSpPr txBox="1"/>
          <p:nvPr/>
        </p:nvSpPr>
        <p:spPr>
          <a:xfrm rot="5400000">
            <a:off x="9211617" y="3238467"/>
            <a:ext cx="52172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 err="1">
                <a:latin typeface="Anton"/>
                <a:ea typeface="+mn-lt"/>
                <a:cs typeface="+mn-lt"/>
                <a:sym typeface="Anton"/>
              </a:rPr>
              <a:t>Sağlıklı</a:t>
            </a:r>
            <a:r>
              <a:rPr lang="en" sz="1600" dirty="0">
                <a:latin typeface="Anton"/>
                <a:ea typeface="+mn-lt"/>
                <a:cs typeface="+mn-lt"/>
                <a:sym typeface="Anton"/>
              </a:rPr>
              <a:t> </a:t>
            </a:r>
            <a:r>
              <a:rPr lang="en" sz="1600" dirty="0" err="1">
                <a:latin typeface="Anton"/>
                <a:ea typeface="+mn-lt"/>
                <a:cs typeface="+mn-lt"/>
                <a:sym typeface="Anton"/>
              </a:rPr>
              <a:t>Beslenme</a:t>
            </a:r>
            <a:r>
              <a:rPr lang="en" sz="1600" dirty="0">
                <a:latin typeface="Anton"/>
                <a:ea typeface="+mn-lt"/>
                <a:cs typeface="+mn-lt"/>
                <a:sym typeface="Anton"/>
              </a:rPr>
              <a:t>, Yeni </a:t>
            </a:r>
            <a:r>
              <a:rPr lang="en" sz="1600" dirty="0" err="1">
                <a:latin typeface="Anton"/>
                <a:ea typeface="+mn-lt"/>
                <a:cs typeface="+mn-lt"/>
                <a:sym typeface="Anton"/>
              </a:rPr>
              <a:t>Yaşam</a:t>
            </a:r>
            <a:r>
              <a:rPr lang="en" sz="1600" dirty="0">
                <a:latin typeface="Anton"/>
                <a:ea typeface="+mn-lt"/>
                <a:cs typeface="+mn-lt"/>
                <a:sym typeface="Anton"/>
              </a:rPr>
              <a:t>: </a:t>
            </a:r>
            <a:r>
              <a:rPr lang="en" sz="1600" dirty="0" err="1">
                <a:latin typeface="Anton"/>
                <a:ea typeface="+mn-lt"/>
                <a:cs typeface="+mn-lt"/>
                <a:sym typeface="Anton"/>
              </a:rPr>
              <a:t>FreshFit</a:t>
            </a:r>
            <a:endParaRPr lang="en-US" sz="1600">
              <a:latin typeface="Anton"/>
              <a:ea typeface="+mn-lt"/>
              <a:cs typeface="+mn-lt"/>
            </a:endParaRPr>
          </a:p>
        </p:txBody>
      </p:sp>
      <p:sp>
        <p:nvSpPr>
          <p:cNvPr id="411" name="Google Shape;411;p38"/>
          <p:cNvSpPr txBox="1"/>
          <p:nvPr/>
        </p:nvSpPr>
        <p:spPr>
          <a:xfrm>
            <a:off x="6107400" y="6326967"/>
            <a:ext cx="5361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 err="1">
                <a:latin typeface="Anton"/>
                <a:ea typeface="+mn-lt"/>
                <a:cs typeface="+mn-lt"/>
                <a:sym typeface="Anton"/>
              </a:rPr>
              <a:t>Sağlıklı</a:t>
            </a:r>
            <a:r>
              <a:rPr lang="en" sz="1600" dirty="0">
                <a:latin typeface="Anton"/>
                <a:ea typeface="+mn-lt"/>
                <a:cs typeface="+mn-lt"/>
                <a:sym typeface="Anton"/>
              </a:rPr>
              <a:t> </a:t>
            </a:r>
            <a:r>
              <a:rPr lang="en" sz="1600" dirty="0" err="1">
                <a:latin typeface="Anton"/>
                <a:ea typeface="+mn-lt"/>
                <a:cs typeface="+mn-lt"/>
                <a:sym typeface="Anton"/>
              </a:rPr>
              <a:t>Beslenme</a:t>
            </a:r>
            <a:r>
              <a:rPr lang="en" sz="1600" dirty="0">
                <a:latin typeface="Anton"/>
                <a:ea typeface="+mn-lt"/>
                <a:cs typeface="+mn-lt"/>
                <a:sym typeface="Anton"/>
              </a:rPr>
              <a:t>, Yeni </a:t>
            </a:r>
            <a:r>
              <a:rPr lang="en" sz="1600" dirty="0" err="1">
                <a:latin typeface="Anton"/>
                <a:ea typeface="+mn-lt"/>
                <a:cs typeface="+mn-lt"/>
                <a:sym typeface="Anton"/>
              </a:rPr>
              <a:t>Yaşam</a:t>
            </a:r>
            <a:r>
              <a:rPr lang="en" sz="1600" dirty="0">
                <a:latin typeface="Anton"/>
                <a:ea typeface="+mn-lt"/>
                <a:cs typeface="+mn-lt"/>
                <a:sym typeface="Anton"/>
              </a:rPr>
              <a:t>: </a:t>
            </a:r>
            <a:r>
              <a:rPr lang="en" sz="1600" dirty="0" err="1">
                <a:latin typeface="Anton"/>
                <a:ea typeface="+mn-lt"/>
                <a:cs typeface="+mn-lt"/>
                <a:sym typeface="Anton"/>
              </a:rPr>
              <a:t>FreshFit</a:t>
            </a:r>
            <a:endParaRPr lang="en-US" sz="1600">
              <a:latin typeface="Anton"/>
            </a:endParaRPr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80000">
            <a:off x="2245916" y="4703"/>
            <a:ext cx="2863164" cy="5762347"/>
          </a:xfrm>
          <a:prstGeom prst="rect">
            <a:avLst/>
          </a:prstGeom>
          <a:noFill/>
          <a:ln>
            <a:noFill/>
          </a:ln>
          <a:effectLst>
            <a:outerShdw blurRad="85725" dist="57150" dir="306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FBE28756-1F39-6D96-B6BC-D0E331E3E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77" y="2732607"/>
            <a:ext cx="2743200" cy="27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02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E2810-BC0C-5F2B-AC37-02B57B56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GB" sz="6600" dirty="0">
                <a:latin typeface="Anton"/>
              </a:rPr>
              <a:t>PROJE </a:t>
            </a:r>
            <a:r>
              <a:rPr lang="en-GB" sz="6600" dirty="0" err="1">
                <a:latin typeface="Anton"/>
              </a:rPr>
              <a:t>i</a:t>
            </a:r>
            <a:r>
              <a:rPr lang="en-GB" sz="6600" dirty="0" err="1">
                <a:latin typeface="Anton"/>
                <a:ea typeface="+mj-lt"/>
                <a:cs typeface="+mj-lt"/>
              </a:rPr>
              <a:t>ŞLEYiŞi</a:t>
            </a:r>
            <a:endParaRPr lang="en-GB" sz="6600" dirty="0" err="1">
              <a:latin typeface="Anton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69B7C0"/>
          </a:solidFill>
          <a:ln w="38100" cap="rnd">
            <a:solidFill>
              <a:srgbClr val="69B7C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34237EF7-4DFD-8C0C-971C-A30C5848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tr-TR" sz="1800" dirty="0">
                <a:latin typeface="Anton"/>
              </a:rPr>
              <a:t>Proje akışı programın kullanıcıyı karşılamasıyla başlar ve kullanıcı giriş ekranı ve yeni kayıt oluşturma ekranlarına geçiş yapılabilir.</a:t>
            </a:r>
          </a:p>
          <a:p>
            <a:r>
              <a:rPr lang="tr-TR" sz="1800" dirty="0">
                <a:latin typeface="Anton"/>
              </a:rPr>
              <a:t>Uygulama anasayfasında kullanıcı istediği kontrol formunu açabilecektir. Bu formlar; yemekler, aktiviteler, öğün oluşturma, raporlar, ideal kilo hesaplama, BMI hesaplama ve ayarlardır.</a:t>
            </a:r>
          </a:p>
          <a:p>
            <a:r>
              <a:rPr lang="tr-TR" sz="1800" dirty="0">
                <a:latin typeface="Anton"/>
              </a:rPr>
              <a:t>Kullanıcı yemekler ve aktiviteler sayfalarında CRUD işlemleri gerçekleştirebilecektir.</a:t>
            </a:r>
          </a:p>
          <a:p>
            <a:r>
              <a:rPr lang="tr-TR" sz="1800" dirty="0">
                <a:latin typeface="Anton"/>
              </a:rPr>
              <a:t>Öğün oluşturma sayfasında oluşturduğu kayıtları, raporlar bölümünde istediği tarih aralıklarında görebilecek ve diyet aşamasında ilerleyişini gözlemleyebilecek.</a:t>
            </a:r>
          </a:p>
          <a:p>
            <a:endParaRPr lang="tr-TR" sz="1800" dirty="0">
              <a:latin typeface="Anton"/>
            </a:endParaRPr>
          </a:p>
        </p:txBody>
      </p:sp>
      <p:pic>
        <p:nvPicPr>
          <p:cNvPr id="4" name="Picture 4" descr="A picture containing plant, vegetable, fresh&#10;&#10;Description automatically generated">
            <a:extLst>
              <a:ext uri="{FF2B5EF4-FFF2-40B4-BE49-F238E27FC236}">
                <a16:creationId xmlns:a16="http://schemas.microsoft.com/office/drawing/2014/main" id="{EAD72402-851B-A6FC-002B-BAE8D07F7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3" r="43694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602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829BA9B-05CC-C5C2-7BBA-89EC48CF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7" y="129970"/>
            <a:ext cx="11992303" cy="64404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A3773-0334-D918-4AC6-F6137EFEDBCD}"/>
              </a:ext>
            </a:extLst>
          </p:cNvPr>
          <p:cNvSpPr txBox="1"/>
          <p:nvPr/>
        </p:nvSpPr>
        <p:spPr>
          <a:xfrm>
            <a:off x="837543" y="5379982"/>
            <a:ext cx="36745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 err="1">
                <a:latin typeface="Anton"/>
              </a:rPr>
              <a:t>Proje</a:t>
            </a:r>
            <a:r>
              <a:rPr lang="en-GB" sz="2800" dirty="0">
                <a:latin typeface="Anton"/>
              </a:rPr>
              <a:t> </a:t>
            </a:r>
            <a:r>
              <a:rPr lang="en-GB" sz="2800" dirty="0" err="1">
                <a:latin typeface="Anton"/>
              </a:rPr>
              <a:t>Akış</a:t>
            </a:r>
            <a:r>
              <a:rPr lang="en-GB" sz="2800" dirty="0">
                <a:latin typeface="Anton"/>
              </a:rPr>
              <a:t> </a:t>
            </a:r>
            <a:r>
              <a:rPr lang="en-GB" sz="2800" dirty="0" err="1">
                <a:latin typeface="Anton"/>
              </a:rPr>
              <a:t>Diyagramı</a:t>
            </a:r>
            <a:endParaRPr lang="en-GB" sz="2800" dirty="0">
              <a:latin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64735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BA2C9A0D-E2B7-D5E5-0C4D-635B80C1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52" y="315512"/>
            <a:ext cx="8747234" cy="6384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35E19-B216-1E1C-6D98-8A4F6A2BD170}"/>
              </a:ext>
            </a:extLst>
          </p:cNvPr>
          <p:cNvSpPr txBox="1"/>
          <p:nvPr/>
        </p:nvSpPr>
        <p:spPr>
          <a:xfrm>
            <a:off x="1970689" y="4069474"/>
            <a:ext cx="327134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 err="1">
                <a:latin typeface="Anton"/>
              </a:rPr>
              <a:t>Proje</a:t>
            </a:r>
            <a:r>
              <a:rPr lang="en-GB" sz="2800" dirty="0">
                <a:latin typeface="Anton"/>
              </a:rPr>
              <a:t> </a:t>
            </a:r>
            <a:r>
              <a:rPr lang="en-GB" sz="2800" dirty="0" err="1">
                <a:latin typeface="Anton"/>
              </a:rPr>
              <a:t>Sekans</a:t>
            </a:r>
            <a:r>
              <a:rPr lang="en-GB" sz="2800" dirty="0">
                <a:latin typeface="Anton"/>
              </a:rPr>
              <a:t> </a:t>
            </a:r>
          </a:p>
          <a:p>
            <a:r>
              <a:rPr lang="en-GB" sz="2800" dirty="0" err="1">
                <a:latin typeface="Anton"/>
              </a:rPr>
              <a:t>Diyagramı</a:t>
            </a:r>
            <a:endParaRPr lang="en-GB" sz="2800" dirty="0">
              <a:latin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06944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F027EB3A-DF05-4A1A-99F5-BE83E7654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F9B6FBC-0483-8DE8-F7ED-CF98F2E5C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9" r="4956"/>
          <a:stretch/>
        </p:blipFill>
        <p:spPr>
          <a:xfrm>
            <a:off x="625240" y="10"/>
            <a:ext cx="10941520" cy="6857990"/>
          </a:xfrm>
          <a:custGeom>
            <a:avLst/>
            <a:gdLst/>
            <a:ahLst/>
            <a:cxnLst/>
            <a:rect l="l" t="t" r="r" b="b"/>
            <a:pathLst>
              <a:path w="10941520" h="6858000">
                <a:moveTo>
                  <a:pt x="8510032" y="6464315"/>
                </a:moveTo>
                <a:lnTo>
                  <a:pt x="8508022" y="6467080"/>
                </a:lnTo>
                <a:lnTo>
                  <a:pt x="8511541" y="6467080"/>
                </a:lnTo>
                <a:close/>
                <a:moveTo>
                  <a:pt x="1598122" y="0"/>
                </a:moveTo>
                <a:lnTo>
                  <a:pt x="1763667" y="0"/>
                </a:lnTo>
                <a:lnTo>
                  <a:pt x="1587780" y="143783"/>
                </a:lnTo>
                <a:cubicBezTo>
                  <a:pt x="1205033" y="482859"/>
                  <a:pt x="877118" y="882898"/>
                  <a:pt x="610636" y="1350720"/>
                </a:cubicBezTo>
                <a:cubicBezTo>
                  <a:pt x="356503" y="1792611"/>
                  <a:pt x="193167" y="2280779"/>
                  <a:pt x="130237" y="2786631"/>
                </a:cubicBezTo>
                <a:cubicBezTo>
                  <a:pt x="142310" y="2759217"/>
                  <a:pt x="152875" y="2731298"/>
                  <a:pt x="162431" y="2703128"/>
                </a:cubicBezTo>
                <a:cubicBezTo>
                  <a:pt x="336482" y="2191794"/>
                  <a:pt x="553037" y="1700077"/>
                  <a:pt x="837253" y="1239549"/>
                </a:cubicBezTo>
                <a:cubicBezTo>
                  <a:pt x="1093799" y="823288"/>
                  <a:pt x="1394461" y="450355"/>
                  <a:pt x="1746359" y="127320"/>
                </a:cubicBezTo>
                <a:lnTo>
                  <a:pt x="1893724" y="0"/>
                </a:lnTo>
                <a:lnTo>
                  <a:pt x="8848350" y="0"/>
                </a:lnTo>
                <a:lnTo>
                  <a:pt x="9056324" y="144876"/>
                </a:lnTo>
                <a:cubicBezTo>
                  <a:pt x="9483294" y="455963"/>
                  <a:pt x="9863824" y="818761"/>
                  <a:pt x="10176586" y="1256400"/>
                </a:cubicBezTo>
                <a:cubicBezTo>
                  <a:pt x="10512361" y="1725731"/>
                  <a:pt x="10733697" y="2243102"/>
                  <a:pt x="10817449" y="2834418"/>
                </a:cubicBezTo>
                <a:cubicBezTo>
                  <a:pt x="10838678" y="2662129"/>
                  <a:pt x="10840364" y="2487979"/>
                  <a:pt x="10822480" y="2315287"/>
                </a:cubicBezTo>
                <a:cubicBezTo>
                  <a:pt x="10791218" y="1992617"/>
                  <a:pt x="10694231" y="1679754"/>
                  <a:pt x="10537512" y="1395993"/>
                </a:cubicBezTo>
                <a:cubicBezTo>
                  <a:pt x="10298320" y="958605"/>
                  <a:pt x="9956508" y="613523"/>
                  <a:pt x="9560871" y="318241"/>
                </a:cubicBezTo>
                <a:cubicBezTo>
                  <a:pt x="9444104" y="231090"/>
                  <a:pt x="9324272" y="149552"/>
                  <a:pt x="9201772" y="72906"/>
                </a:cubicBezTo>
                <a:lnTo>
                  <a:pt x="9075150" y="0"/>
                </a:lnTo>
                <a:lnTo>
                  <a:pt x="9285407" y="0"/>
                </a:lnTo>
                <a:lnTo>
                  <a:pt x="9397484" y="71361"/>
                </a:lnTo>
                <a:cubicBezTo>
                  <a:pt x="9466827" y="117668"/>
                  <a:pt x="9535310" y="165633"/>
                  <a:pt x="9602874" y="215370"/>
                </a:cubicBezTo>
                <a:cubicBezTo>
                  <a:pt x="10023914" y="525240"/>
                  <a:pt x="10385847" y="889941"/>
                  <a:pt x="10637867" y="1353234"/>
                </a:cubicBezTo>
                <a:cubicBezTo>
                  <a:pt x="10800070" y="1650452"/>
                  <a:pt x="10899948" y="1977650"/>
                  <a:pt x="10931388" y="2314785"/>
                </a:cubicBezTo>
                <a:cubicBezTo>
                  <a:pt x="10955282" y="2563032"/>
                  <a:pt x="10933651" y="2807506"/>
                  <a:pt x="10900451" y="3053742"/>
                </a:cubicBezTo>
                <a:cubicBezTo>
                  <a:pt x="10885435" y="3187448"/>
                  <a:pt x="10884932" y="3322363"/>
                  <a:pt x="10898943" y="3456170"/>
                </a:cubicBezTo>
                <a:cubicBezTo>
                  <a:pt x="10947233" y="3973163"/>
                  <a:pt x="10817200" y="4491137"/>
                  <a:pt x="10530470" y="4924023"/>
                </a:cubicBezTo>
                <a:cubicBezTo>
                  <a:pt x="10288786" y="5294609"/>
                  <a:pt x="9971700" y="5610087"/>
                  <a:pt x="9599856" y="5849858"/>
                </a:cubicBezTo>
                <a:cubicBezTo>
                  <a:pt x="9239936" y="6085530"/>
                  <a:pt x="8898626" y="6347611"/>
                  <a:pt x="8538202" y="6581772"/>
                </a:cubicBezTo>
                <a:cubicBezTo>
                  <a:pt x="8391505" y="6677034"/>
                  <a:pt x="8242088" y="6766009"/>
                  <a:pt x="8089708" y="6848031"/>
                </a:cubicBezTo>
                <a:lnTo>
                  <a:pt x="8070163" y="6858000"/>
                </a:lnTo>
                <a:lnTo>
                  <a:pt x="7820508" y="6858000"/>
                </a:lnTo>
                <a:lnTo>
                  <a:pt x="7828138" y="6854555"/>
                </a:lnTo>
                <a:cubicBezTo>
                  <a:pt x="8053199" y="6743844"/>
                  <a:pt x="8273670" y="6617740"/>
                  <a:pt x="8490666" y="6479908"/>
                </a:cubicBezTo>
                <a:cubicBezTo>
                  <a:pt x="8262100" y="6578755"/>
                  <a:pt x="8030908" y="6668688"/>
                  <a:pt x="7797512" y="6751240"/>
                </a:cubicBezTo>
                <a:lnTo>
                  <a:pt x="7480620" y="6858000"/>
                </a:lnTo>
                <a:lnTo>
                  <a:pt x="3015004" y="6858000"/>
                </a:lnTo>
                <a:lnTo>
                  <a:pt x="2781763" y="6750793"/>
                </a:lnTo>
                <a:cubicBezTo>
                  <a:pt x="2466140" y="6597870"/>
                  <a:pt x="2163376" y="6418916"/>
                  <a:pt x="1876018" y="6208522"/>
                </a:cubicBezTo>
                <a:cubicBezTo>
                  <a:pt x="1280928" y="5772643"/>
                  <a:pt x="784936" y="5247977"/>
                  <a:pt x="442370" y="4589004"/>
                </a:cubicBezTo>
                <a:cubicBezTo>
                  <a:pt x="256073" y="4234615"/>
                  <a:pt x="132829" y="3850522"/>
                  <a:pt x="78174" y="3453907"/>
                </a:cubicBezTo>
                <a:cubicBezTo>
                  <a:pt x="68264" y="3386374"/>
                  <a:pt x="52872" y="3319746"/>
                  <a:pt x="32147" y="3254704"/>
                </a:cubicBezTo>
                <a:cubicBezTo>
                  <a:pt x="-18158" y="3091722"/>
                  <a:pt x="-48" y="2927731"/>
                  <a:pt x="23343" y="2765252"/>
                </a:cubicBezTo>
                <a:cubicBezTo>
                  <a:pt x="165073" y="1773582"/>
                  <a:pt x="613178" y="955032"/>
                  <a:pt x="1299417" y="274384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C7005B-BF0F-E1C9-C399-864B26CB234A}"/>
              </a:ext>
            </a:extLst>
          </p:cNvPr>
          <p:cNvSpPr txBox="1"/>
          <p:nvPr/>
        </p:nvSpPr>
        <p:spPr>
          <a:xfrm>
            <a:off x="146182" y="2427417"/>
            <a:ext cx="699548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dirty="0" err="1">
                <a:latin typeface="Anton"/>
              </a:rPr>
              <a:t>Arayüz</a:t>
            </a:r>
            <a:r>
              <a:rPr lang="en-GB" sz="4000" dirty="0">
                <a:latin typeface="Anton"/>
              </a:rPr>
              <a:t> </a:t>
            </a:r>
            <a:endParaRPr lang="en-US" dirty="0"/>
          </a:p>
          <a:p>
            <a:r>
              <a:rPr lang="en-GB" sz="4000" dirty="0" err="1">
                <a:latin typeface="Anton"/>
              </a:rPr>
              <a:t>Tasarımları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2620964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010B17E-4EA8-DB8B-A75C-1C9D8D6A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2" y="271954"/>
            <a:ext cx="11690990" cy="63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76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F1020E-47B5-7083-16FA-5A86831A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6" y="1507360"/>
            <a:ext cx="5853305" cy="3842135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52C994-8D2F-8370-43B8-48861804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32" y="1507054"/>
            <a:ext cx="5844861" cy="383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4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F1020E-47B5-7083-16FA-5A86831A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88" y="1507360"/>
            <a:ext cx="5825440" cy="3842135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C52C994-8D2F-8370-43B8-48861804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54" y="1513926"/>
            <a:ext cx="5778616" cy="38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8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F1020E-47B5-7083-16FA-5A86831A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2" y="76193"/>
            <a:ext cx="4999047" cy="327010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52C994-8D2F-8370-43B8-48861804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4" y="1513926"/>
            <a:ext cx="5819667" cy="3819414"/>
          </a:xfrm>
          <a:prstGeom prst="rect">
            <a:avLst/>
          </a:prstGeom>
        </p:spPr>
      </p:pic>
      <p:pic>
        <p:nvPicPr>
          <p:cNvPr id="2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0536A6-9CF4-DF7C-F715-E74127428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58" y="3512896"/>
            <a:ext cx="4986270" cy="32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F027EB3A-DF05-4A1A-99F5-BE83E7654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3B613ED0-3C95-E864-DA87-7511E409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977" y="1059287"/>
            <a:ext cx="5265313" cy="5254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F62FFF-3C34-7AD1-C040-A5202500FDF0}"/>
              </a:ext>
            </a:extLst>
          </p:cNvPr>
          <p:cNvSpPr txBox="1"/>
          <p:nvPr/>
        </p:nvSpPr>
        <p:spPr>
          <a:xfrm>
            <a:off x="768661" y="463389"/>
            <a:ext cx="69954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dirty="0">
                <a:latin typeface="Anton"/>
              </a:rPr>
              <a:t>Test </a:t>
            </a:r>
            <a:r>
              <a:rPr lang="en-GB" sz="4000" dirty="0" err="1">
                <a:latin typeface="Anton"/>
              </a:rPr>
              <a:t>Aşamaları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1563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46E823-6F56-20F7-0765-F682CE543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1112"/>
              </p:ext>
            </p:extLst>
          </p:nvPr>
        </p:nvGraphicFramePr>
        <p:xfrm>
          <a:off x="375397" y="184916"/>
          <a:ext cx="11430000" cy="647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303074836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3435500977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1177035608"/>
                    </a:ext>
                  </a:extLst>
                </a:gridCol>
                <a:gridCol w="3873500">
                  <a:extLst>
                    <a:ext uri="{9D8B030D-6E8A-4147-A177-3AD203B41FA5}">
                      <a16:colId xmlns:a16="http://schemas.microsoft.com/office/drawing/2014/main" val="112252465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72590332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Test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Form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ve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Panel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İşlem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Test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Basamakları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Beklenen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Sonuç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63959"/>
                  </a:ext>
                </a:extLst>
              </a:tr>
              <a:tr h="190500">
                <a:tc rowSpan="11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anchor="ctr"/>
                </a:tc>
                <a:tc rowSpan="11"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Tümü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 rowSpan="11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Form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Geçişlerinin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Doğruluğu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Kayıt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ol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formuna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 </a:t>
                      </a:r>
                      <a:endParaRPr lang="en-GB" sz="1100" dirty="0">
                        <a:latin typeface="Calibri"/>
                      </a:endParaRPr>
                    </a:p>
                  </a:txBody>
                  <a:tcPr anchor="ctr"/>
                </a:tc>
                <a:tc rowSpan="11"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Başarılı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Geçiş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38918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Şifre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girişi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formuna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62437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Ana </a:t>
                      </a:r>
                      <a:r>
                        <a:rPr lang="en-GB" sz="1100" err="1">
                          <a:latin typeface="Calibri"/>
                        </a:rPr>
                        <a:t>Sayfaya</a:t>
                      </a:r>
                      <a:r>
                        <a:rPr lang="en-GB" sz="1100" dirty="0">
                          <a:latin typeface="Calibri"/>
                        </a:rPr>
                        <a:t> Geçiş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4142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Yemekler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kontrolüne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96388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Aktiviteler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kontrolüne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721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Öğün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Oluştur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kontrolüne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9659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Raporlar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kontrolüne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494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İdeal kilo </a:t>
                      </a:r>
                      <a:r>
                        <a:rPr lang="en-GB" sz="1100" err="1">
                          <a:latin typeface="Calibri"/>
                        </a:rPr>
                        <a:t>hesaplama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kontrolüne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1887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BMI </a:t>
                      </a:r>
                      <a:r>
                        <a:rPr lang="en-GB" sz="1100" err="1">
                          <a:latin typeface="Calibri"/>
                        </a:rPr>
                        <a:t>hesaplama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kontrolüne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9420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Ayarlar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kontrolüne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1872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Çıkış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kontrolüne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geçiş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897704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Kayıt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Formu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Kullanıcı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veri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kaydı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oluşturma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İsim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ve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Soyisim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normalizasyon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Başarılı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Giriş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2465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Mail </a:t>
                      </a:r>
                      <a:r>
                        <a:rPr lang="en-GB" sz="1100" err="1">
                          <a:latin typeface="Calibri"/>
                        </a:rPr>
                        <a:t>kontrolünde</a:t>
                      </a:r>
                      <a:r>
                        <a:rPr lang="en-GB" sz="1100" dirty="0">
                          <a:latin typeface="Calibri"/>
                        </a:rPr>
                        <a:t> @ </a:t>
                      </a:r>
                      <a:r>
                        <a:rPr lang="en-GB" sz="1100" err="1">
                          <a:latin typeface="Calibri"/>
                        </a:rPr>
                        <a:t>ve</a:t>
                      </a:r>
                      <a:r>
                        <a:rPr lang="en-GB" sz="1100" dirty="0">
                          <a:latin typeface="Calibri"/>
                        </a:rPr>
                        <a:t> .com </a:t>
                      </a:r>
                      <a:r>
                        <a:rPr lang="en-GB" sz="1100" err="1">
                          <a:latin typeface="Calibri"/>
                        </a:rPr>
                        <a:t>kullanımı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604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Şifre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şartlarının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sağlanması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8980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Kilo </a:t>
                      </a:r>
                      <a:r>
                        <a:rPr lang="en-GB" sz="1100" err="1">
                          <a:latin typeface="Calibri"/>
                        </a:rPr>
                        <a:t>ve</a:t>
                      </a:r>
                      <a:r>
                        <a:rPr lang="en-GB" sz="1100" dirty="0">
                          <a:latin typeface="Calibri"/>
                        </a:rPr>
                        <a:t> boy </a:t>
                      </a:r>
                      <a:r>
                        <a:rPr lang="en-GB" sz="1100" err="1">
                          <a:latin typeface="Calibri"/>
                        </a:rPr>
                        <a:t>eşiklerinin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26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Resim </a:t>
                      </a:r>
                      <a:r>
                        <a:rPr lang="en-GB" sz="1100" dirty="0" err="1">
                          <a:latin typeface="Calibri"/>
                        </a:rPr>
                        <a:t>yükleme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kontrolü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61855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  <a:latin typeface="Calibri"/>
                        </a:rPr>
                        <a:t>Giriş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effectLst/>
                          <a:latin typeface="Calibri"/>
                        </a:rPr>
                        <a:t>Formu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  <a:latin typeface="Calibri"/>
                        </a:rPr>
                        <a:t>Başarılı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effectLst/>
                          <a:latin typeface="Calibri"/>
                        </a:rPr>
                        <a:t>giriş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effectLst/>
                          <a:latin typeface="Calibri"/>
                        </a:rPr>
                        <a:t>şartları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Doğru </a:t>
                      </a:r>
                      <a:r>
                        <a:rPr lang="en-GB" sz="1100" dirty="0" err="1">
                          <a:latin typeface="Calibri"/>
                        </a:rPr>
                        <a:t>şifre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girişi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 </a:t>
                      </a:r>
                      <a:endParaRPr lang="en-GB" sz="1100" dirty="0">
                        <a:latin typeface="Calibri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  <a:latin typeface="Calibri"/>
                        </a:rPr>
                        <a:t>Uyarıların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effectLst/>
                          <a:latin typeface="Calibri"/>
                        </a:rPr>
                        <a:t>verilmesi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948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Hatalı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şifre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girişi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 </a:t>
                      </a:r>
                      <a:endParaRPr lang="en-GB" sz="1100" dirty="0">
                        <a:latin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133288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  <a:latin typeface="Calibri"/>
                        </a:rPr>
                        <a:t>Yemekler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CRUD </a:t>
                      </a:r>
                      <a:r>
                        <a:rPr lang="en-GB" sz="1100" dirty="0" err="1">
                          <a:effectLst/>
                          <a:latin typeface="Calibri"/>
                        </a:rPr>
                        <a:t>işlemleri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Data grid </a:t>
                      </a:r>
                      <a:r>
                        <a:rPr lang="en-GB" sz="1100" dirty="0" err="1">
                          <a:latin typeface="Calibri"/>
                        </a:rPr>
                        <a:t>viewda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veri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tabanı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verilerinin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yüklenmesi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Yüklenmiş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olması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75480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CRUD </a:t>
                      </a:r>
                      <a:r>
                        <a:rPr lang="en-GB" sz="1100" dirty="0" err="1">
                          <a:latin typeface="Calibri"/>
                        </a:rPr>
                        <a:t>işlemlerinin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yapılması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Data grid </a:t>
                      </a:r>
                      <a:r>
                        <a:rPr lang="en-GB" sz="1100" dirty="0" err="1">
                          <a:latin typeface="Calibri"/>
                        </a:rPr>
                        <a:t>viewda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eklenmiş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olması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57661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Listede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arama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gerçekleştirilmesi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Bulunması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791643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GB" sz="1100" dirty="0" err="1">
                          <a:effectLst/>
                          <a:latin typeface="Calibri"/>
                        </a:rPr>
                        <a:t>Aktiviteler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CRUD </a:t>
                      </a:r>
                      <a:r>
                        <a:rPr lang="en-GB" sz="1100" dirty="0" err="1">
                          <a:effectLst/>
                          <a:latin typeface="Calibri"/>
                        </a:rPr>
                        <a:t>işlemleri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Data grid </a:t>
                      </a:r>
                      <a:r>
                        <a:rPr lang="en-GB" sz="1100" dirty="0" err="1">
                          <a:latin typeface="Calibri"/>
                        </a:rPr>
                        <a:t>viewda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veri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tabanı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verilerinin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yüklenmesi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Yüklenmiş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olması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35335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CRUD </a:t>
                      </a:r>
                      <a:r>
                        <a:rPr lang="en-GB" sz="1100" dirty="0" err="1">
                          <a:latin typeface="Calibri"/>
                        </a:rPr>
                        <a:t>işlemlerinin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yapılması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Data grid </a:t>
                      </a:r>
                      <a:r>
                        <a:rPr lang="en-GB" sz="1100" dirty="0" err="1">
                          <a:latin typeface="Calibri"/>
                        </a:rPr>
                        <a:t>viewda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eklenmiş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olması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51893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Listede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arama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gerçekleştirilmesi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Bulunması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901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D28A16"/>
          </a:solidFill>
          <a:ln w="38100" cap="rnd">
            <a:solidFill>
              <a:srgbClr val="D28A1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fruit, vegetable&#10;&#10;Description automatically generated">
            <a:extLst>
              <a:ext uri="{FF2B5EF4-FFF2-40B4-BE49-F238E27FC236}">
                <a16:creationId xmlns:a16="http://schemas.microsoft.com/office/drawing/2014/main" id="{E70416D6-D84A-F834-73A4-656536571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41" r="1547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5" name="Google Shape;92;p16">
            <a:extLst>
              <a:ext uri="{FF2B5EF4-FFF2-40B4-BE49-F238E27FC236}">
                <a16:creationId xmlns:a16="http://schemas.microsoft.com/office/drawing/2014/main" id="{DEDA6CB2-CA59-CD0D-875E-018E04C725D9}"/>
              </a:ext>
            </a:extLst>
          </p:cNvPr>
          <p:cNvGrpSpPr/>
          <p:nvPr/>
        </p:nvGrpSpPr>
        <p:grpSpPr>
          <a:xfrm>
            <a:off x="-518946" y="1671427"/>
            <a:ext cx="5219738" cy="923350"/>
            <a:chOff x="1251900" y="1875342"/>
            <a:chExt cx="5219738" cy="923350"/>
          </a:xfrm>
        </p:grpSpPr>
        <p:sp>
          <p:nvSpPr>
            <p:cNvPr id="27" name="Google Shape;93;p16">
              <a:extLst>
                <a:ext uri="{FF2B5EF4-FFF2-40B4-BE49-F238E27FC236}">
                  <a16:creationId xmlns:a16="http://schemas.microsoft.com/office/drawing/2014/main" id="{5A692B48-0D64-7B28-317D-E57ED90B27B0}"/>
                </a:ext>
              </a:extLst>
            </p:cNvPr>
            <p:cNvSpPr txBox="1"/>
            <p:nvPr/>
          </p:nvSpPr>
          <p:spPr>
            <a:xfrm>
              <a:off x="5682938" y="2096417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3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" name="Google Shape;94;p16">
              <a:extLst>
                <a:ext uri="{FF2B5EF4-FFF2-40B4-BE49-F238E27FC236}">
                  <a16:creationId xmlns:a16="http://schemas.microsoft.com/office/drawing/2014/main" id="{A2F1337C-CD59-F612-91DA-155FC3078B1A}"/>
                </a:ext>
              </a:extLst>
            </p:cNvPr>
            <p:cNvSpPr/>
            <p:nvPr/>
          </p:nvSpPr>
          <p:spPr>
            <a:xfrm>
              <a:off x="5111825" y="1875342"/>
              <a:ext cx="565850" cy="923350"/>
            </a:xfrm>
            <a:custGeom>
              <a:avLst/>
              <a:gdLst/>
              <a:ahLst/>
              <a:cxnLst/>
              <a:rect l="l" t="t" r="r" b="b"/>
              <a:pathLst>
                <a:path w="22634" h="36934" extrusionOk="0">
                  <a:moveTo>
                    <a:pt x="18766" y="1"/>
                  </a:moveTo>
                  <a:cubicBezTo>
                    <a:pt x="17967" y="1"/>
                    <a:pt x="17169" y="304"/>
                    <a:pt x="16562" y="912"/>
                  </a:cubicBezTo>
                  <a:lnTo>
                    <a:pt x="1215" y="16259"/>
                  </a:lnTo>
                  <a:cubicBezTo>
                    <a:pt x="0" y="17473"/>
                    <a:pt x="0" y="19462"/>
                    <a:pt x="1215" y="20676"/>
                  </a:cubicBezTo>
                  <a:lnTo>
                    <a:pt x="16562" y="36023"/>
                  </a:lnTo>
                  <a:cubicBezTo>
                    <a:pt x="17169" y="36630"/>
                    <a:pt x="17967" y="36934"/>
                    <a:pt x="18766" y="36934"/>
                  </a:cubicBezTo>
                  <a:cubicBezTo>
                    <a:pt x="19565" y="36934"/>
                    <a:pt x="20366" y="36630"/>
                    <a:pt x="20979" y="36023"/>
                  </a:cubicBezTo>
                  <a:lnTo>
                    <a:pt x="22634" y="34368"/>
                  </a:lnTo>
                  <a:lnTo>
                    <a:pt x="8942" y="20676"/>
                  </a:lnTo>
                  <a:cubicBezTo>
                    <a:pt x="7716" y="19462"/>
                    <a:pt x="7716" y="17473"/>
                    <a:pt x="8942" y="16259"/>
                  </a:cubicBezTo>
                  <a:lnTo>
                    <a:pt x="22634" y="2567"/>
                  </a:lnTo>
                  <a:lnTo>
                    <a:pt x="20979" y="912"/>
                  </a:lnTo>
                  <a:cubicBezTo>
                    <a:pt x="20366" y="304"/>
                    <a:pt x="19565" y="1"/>
                    <a:pt x="1876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5;p16">
              <a:extLst>
                <a:ext uri="{FF2B5EF4-FFF2-40B4-BE49-F238E27FC236}">
                  <a16:creationId xmlns:a16="http://schemas.microsoft.com/office/drawing/2014/main" id="{A2F4DAFD-999B-66A5-1F64-9ACA07C12B55}"/>
                </a:ext>
              </a:extLst>
            </p:cNvPr>
            <p:cNvSpPr/>
            <p:nvPr/>
          </p:nvSpPr>
          <p:spPr>
            <a:xfrm>
              <a:off x="5438650" y="2187742"/>
              <a:ext cx="171775" cy="298575"/>
            </a:xfrm>
            <a:custGeom>
              <a:avLst/>
              <a:gdLst/>
              <a:ahLst/>
              <a:cxnLst/>
              <a:rect l="l" t="t" r="r" b="b"/>
              <a:pathLst>
                <a:path w="6871" h="11943" extrusionOk="0">
                  <a:moveTo>
                    <a:pt x="5372" y="0"/>
                  </a:moveTo>
                  <a:cubicBezTo>
                    <a:pt x="5006" y="0"/>
                    <a:pt x="4635" y="137"/>
                    <a:pt x="4334" y="441"/>
                  </a:cubicBezTo>
                  <a:lnTo>
                    <a:pt x="1489" y="3286"/>
                  </a:lnTo>
                  <a:cubicBezTo>
                    <a:pt x="0" y="4763"/>
                    <a:pt x="0" y="7168"/>
                    <a:pt x="1489" y="8656"/>
                  </a:cubicBezTo>
                  <a:lnTo>
                    <a:pt x="4334" y="11502"/>
                  </a:lnTo>
                  <a:cubicBezTo>
                    <a:pt x="4635" y="11806"/>
                    <a:pt x="5006" y="11942"/>
                    <a:pt x="5372" y="11942"/>
                  </a:cubicBezTo>
                  <a:cubicBezTo>
                    <a:pt x="6135" y="11942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0"/>
                    <a:pt x="5372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;p16">
              <a:extLst>
                <a:ext uri="{FF2B5EF4-FFF2-40B4-BE49-F238E27FC236}">
                  <a16:creationId xmlns:a16="http://schemas.microsoft.com/office/drawing/2014/main" id="{625DE566-6887-9F5C-5D49-D5D4A3EC2372}"/>
                </a:ext>
              </a:extLst>
            </p:cNvPr>
            <p:cNvSpPr/>
            <p:nvPr/>
          </p:nvSpPr>
          <p:spPr>
            <a:xfrm>
              <a:off x="2610900" y="1960342"/>
              <a:ext cx="2853075" cy="753375"/>
            </a:xfrm>
            <a:custGeom>
              <a:avLst/>
              <a:gdLst/>
              <a:ahLst/>
              <a:cxnLst/>
              <a:rect l="l" t="t" r="r" b="b"/>
              <a:pathLst>
                <a:path w="114123" h="30135" extrusionOk="0">
                  <a:moveTo>
                    <a:pt x="14836" y="0"/>
                  </a:moveTo>
                  <a:lnTo>
                    <a:pt x="1" y="15061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71"/>
                    <a:pt x="100335" y="15061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</a:pP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Katmanlı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Mimari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, Database </a:t>
              </a: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Yapısı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Veri </a:t>
              </a: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Erişimi</a:t>
              </a:r>
              <a:endParaRPr lang="en" sz="1200" dirty="0" err="1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31" name="Google Shape;97;p16">
              <a:extLst>
                <a:ext uri="{FF2B5EF4-FFF2-40B4-BE49-F238E27FC236}">
                  <a16:creationId xmlns:a16="http://schemas.microsoft.com/office/drawing/2014/main" id="{1863C9A3-9016-16EC-1616-B7EC35F613FF}"/>
                </a:ext>
              </a:extLst>
            </p:cNvPr>
            <p:cNvSpPr txBox="1"/>
            <p:nvPr/>
          </p:nvSpPr>
          <p:spPr>
            <a:xfrm>
              <a:off x="1251900" y="2122217"/>
              <a:ext cx="1359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r>
                <a:rPr lang="en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 </a:t>
              </a:r>
              <a:r>
                <a:rPr lang="en" sz="2000" dirty="0" err="1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Proje</a:t>
              </a:r>
              <a:endParaRPr lang="en-US" dirty="0" err="1">
                <a:solidFill>
                  <a:schemeClr val="accent2"/>
                </a:solidFill>
              </a:endParaRPr>
            </a:p>
            <a:p>
              <a:pPr algn="r"/>
              <a:r>
                <a:rPr lang="en" sz="2000" dirty="0" err="1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</a:rPr>
                <a:t>Yapısı</a:t>
              </a:r>
              <a:endParaRPr lang="en" dirty="0" err="1"/>
            </a:p>
          </p:txBody>
        </p:sp>
      </p:grpSp>
      <p:grpSp>
        <p:nvGrpSpPr>
          <p:cNvPr id="6" name="Google Shape;98;p16">
            <a:extLst>
              <a:ext uri="{FF2B5EF4-FFF2-40B4-BE49-F238E27FC236}">
                <a16:creationId xmlns:a16="http://schemas.microsoft.com/office/drawing/2014/main" id="{0FDCCD10-1966-A52B-027E-3FA7C5A98EDB}"/>
              </a:ext>
            </a:extLst>
          </p:cNvPr>
          <p:cNvGrpSpPr/>
          <p:nvPr/>
        </p:nvGrpSpPr>
        <p:grpSpPr>
          <a:xfrm>
            <a:off x="591528" y="2575393"/>
            <a:ext cx="5059364" cy="923350"/>
            <a:chOff x="2673613" y="2779308"/>
            <a:chExt cx="5059364" cy="923350"/>
          </a:xfrm>
        </p:grpSpPr>
        <p:sp>
          <p:nvSpPr>
            <p:cNvPr id="22" name="Google Shape;99;p16">
              <a:extLst>
                <a:ext uri="{FF2B5EF4-FFF2-40B4-BE49-F238E27FC236}">
                  <a16:creationId xmlns:a16="http://schemas.microsoft.com/office/drawing/2014/main" id="{65632B47-3BB9-3A1F-CE7C-67217302D850}"/>
                </a:ext>
              </a:extLst>
            </p:cNvPr>
            <p:cNvSpPr txBox="1"/>
            <p:nvPr/>
          </p:nvSpPr>
          <p:spPr>
            <a:xfrm>
              <a:off x="2673613" y="3000396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35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" name="Google Shape;100;p16">
              <a:extLst>
                <a:ext uri="{FF2B5EF4-FFF2-40B4-BE49-F238E27FC236}">
                  <a16:creationId xmlns:a16="http://schemas.microsoft.com/office/drawing/2014/main" id="{067E542E-4E90-98EC-320F-75A2D3A74812}"/>
                </a:ext>
              </a:extLst>
            </p:cNvPr>
            <p:cNvSpPr/>
            <p:nvPr/>
          </p:nvSpPr>
          <p:spPr>
            <a:xfrm>
              <a:off x="3466375" y="2779308"/>
              <a:ext cx="566175" cy="923350"/>
            </a:xfrm>
            <a:custGeom>
              <a:avLst/>
              <a:gdLst/>
              <a:ahLst/>
              <a:cxnLst/>
              <a:rect l="l" t="t" r="r" b="b"/>
              <a:pathLst>
                <a:path w="22647" h="36934" extrusionOk="0">
                  <a:moveTo>
                    <a:pt x="3869" y="1"/>
                  </a:moveTo>
                  <a:cubicBezTo>
                    <a:pt x="3069" y="1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9"/>
                  </a:lnTo>
                  <a:cubicBezTo>
                    <a:pt x="14919" y="17485"/>
                    <a:pt x="14919" y="19461"/>
                    <a:pt x="13693" y="20676"/>
                  </a:cubicBezTo>
                  <a:lnTo>
                    <a:pt x="1" y="34368"/>
                  </a:lnTo>
                  <a:lnTo>
                    <a:pt x="1655" y="36023"/>
                  </a:lnTo>
                  <a:cubicBezTo>
                    <a:pt x="2269" y="36630"/>
                    <a:pt x="3069" y="36934"/>
                    <a:pt x="3869" y="36934"/>
                  </a:cubicBezTo>
                  <a:cubicBezTo>
                    <a:pt x="4668" y="36934"/>
                    <a:pt x="5465" y="36630"/>
                    <a:pt x="6073" y="36023"/>
                  </a:cubicBezTo>
                  <a:lnTo>
                    <a:pt x="21420" y="20676"/>
                  </a:lnTo>
                  <a:cubicBezTo>
                    <a:pt x="22646" y="19461"/>
                    <a:pt x="22646" y="17485"/>
                    <a:pt x="21420" y="16259"/>
                  </a:cubicBezTo>
                  <a:lnTo>
                    <a:pt x="6073" y="911"/>
                  </a:lnTo>
                  <a:cubicBezTo>
                    <a:pt x="5465" y="304"/>
                    <a:pt x="4668" y="1"/>
                    <a:pt x="386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1;p16">
              <a:extLst>
                <a:ext uri="{FF2B5EF4-FFF2-40B4-BE49-F238E27FC236}">
                  <a16:creationId xmlns:a16="http://schemas.microsoft.com/office/drawing/2014/main" id="{3AF92DAB-01AF-7EEE-4144-EC3C43B3BBB0}"/>
                </a:ext>
              </a:extLst>
            </p:cNvPr>
            <p:cNvSpPr/>
            <p:nvPr/>
          </p:nvSpPr>
          <p:spPr>
            <a:xfrm>
              <a:off x="3533650" y="3091708"/>
              <a:ext cx="171775" cy="298575"/>
            </a:xfrm>
            <a:custGeom>
              <a:avLst/>
              <a:gdLst/>
              <a:ahLst/>
              <a:cxnLst/>
              <a:rect l="l" t="t" r="r" b="b"/>
              <a:pathLst>
                <a:path w="6871" h="11943" extrusionOk="0">
                  <a:moveTo>
                    <a:pt x="1499" y="0"/>
                  </a:moveTo>
                  <a:cubicBezTo>
                    <a:pt x="736" y="0"/>
                    <a:pt x="0" y="595"/>
                    <a:pt x="0" y="1488"/>
                  </a:cubicBezTo>
                  <a:lnTo>
                    <a:pt x="0" y="10454"/>
                  </a:lnTo>
                  <a:cubicBezTo>
                    <a:pt x="0" y="11348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2"/>
                  </a:cubicBezTo>
                  <a:lnTo>
                    <a:pt x="5382" y="8656"/>
                  </a:lnTo>
                  <a:cubicBezTo>
                    <a:pt x="6870" y="7180"/>
                    <a:pt x="6870" y="4775"/>
                    <a:pt x="5382" y="3286"/>
                  </a:cubicBezTo>
                  <a:lnTo>
                    <a:pt x="2536" y="441"/>
                  </a:lnTo>
                  <a:cubicBezTo>
                    <a:pt x="2236" y="136"/>
                    <a:pt x="1864" y="0"/>
                    <a:pt x="1499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;p16">
              <a:extLst>
                <a:ext uri="{FF2B5EF4-FFF2-40B4-BE49-F238E27FC236}">
                  <a16:creationId xmlns:a16="http://schemas.microsoft.com/office/drawing/2014/main" id="{A5183FA6-1921-DA79-2D73-895B19C9A568}"/>
                </a:ext>
              </a:extLst>
            </p:cNvPr>
            <p:cNvSpPr/>
            <p:nvPr/>
          </p:nvSpPr>
          <p:spPr>
            <a:xfrm>
              <a:off x="3680100" y="2864283"/>
              <a:ext cx="2853050" cy="753400"/>
            </a:xfrm>
            <a:custGeom>
              <a:avLst/>
              <a:gdLst/>
              <a:ahLst/>
              <a:cxnLst/>
              <a:rect l="l" t="t" r="r" b="b"/>
              <a:pathLst>
                <a:path w="114122" h="30136" extrusionOk="0">
                  <a:moveTo>
                    <a:pt x="0" y="1"/>
                  </a:moveTo>
                  <a:lnTo>
                    <a:pt x="12871" y="12860"/>
                  </a:lnTo>
                  <a:cubicBezTo>
                    <a:pt x="13478" y="13467"/>
                    <a:pt x="13788" y="14265"/>
                    <a:pt x="13788" y="15074"/>
                  </a:cubicBezTo>
                  <a:cubicBezTo>
                    <a:pt x="13788" y="15872"/>
                    <a:pt x="13478" y="16670"/>
                    <a:pt x="12871" y="17277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</a:pP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İşleyiş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ve</a:t>
              </a: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" sz="1200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</a:rPr>
                <a:t>Sekans</a:t>
              </a:r>
            </a:p>
          </p:txBody>
        </p:sp>
        <p:sp>
          <p:nvSpPr>
            <p:cNvPr id="26" name="Google Shape;103;p16">
              <a:extLst>
                <a:ext uri="{FF2B5EF4-FFF2-40B4-BE49-F238E27FC236}">
                  <a16:creationId xmlns:a16="http://schemas.microsoft.com/office/drawing/2014/main" id="{2B0084E8-1216-8B18-8178-A50117AA581C}"/>
                </a:ext>
              </a:extLst>
            </p:cNvPr>
            <p:cNvSpPr txBox="1"/>
            <p:nvPr/>
          </p:nvSpPr>
          <p:spPr>
            <a:xfrm>
              <a:off x="6373977" y="3026196"/>
              <a:ext cx="1359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" sz="2000" dirty="0" err="1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</a:t>
              </a:r>
              <a:r>
                <a:rPr lang="en" sz="20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2000" dirty="0" err="1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İşleyişi</a:t>
              </a:r>
              <a:endParaRPr sz="2000" dirty="0" err="1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" name="Google Shape;104;p16">
            <a:extLst>
              <a:ext uri="{FF2B5EF4-FFF2-40B4-BE49-F238E27FC236}">
                <a16:creationId xmlns:a16="http://schemas.microsoft.com/office/drawing/2014/main" id="{FA4AB931-58C7-E0D3-FE90-0AE79C5B968E}"/>
              </a:ext>
            </a:extLst>
          </p:cNvPr>
          <p:cNvGrpSpPr/>
          <p:nvPr/>
        </p:nvGrpSpPr>
        <p:grpSpPr>
          <a:xfrm>
            <a:off x="727963" y="3479360"/>
            <a:ext cx="3971916" cy="923575"/>
            <a:chOff x="2498809" y="3683275"/>
            <a:chExt cx="3971916" cy="923575"/>
          </a:xfrm>
        </p:grpSpPr>
        <p:sp>
          <p:nvSpPr>
            <p:cNvPr id="17" name="Google Shape;105;p16">
              <a:extLst>
                <a:ext uri="{FF2B5EF4-FFF2-40B4-BE49-F238E27FC236}">
                  <a16:creationId xmlns:a16="http://schemas.microsoft.com/office/drawing/2014/main" id="{55D4DCE8-E768-C44A-3428-2E67563D8DBE}"/>
                </a:ext>
              </a:extLst>
            </p:cNvPr>
            <p:cNvSpPr txBox="1"/>
            <p:nvPr/>
          </p:nvSpPr>
          <p:spPr>
            <a:xfrm>
              <a:off x="5682025" y="3904450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35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" name="Google Shape;106;p16">
              <a:extLst>
                <a:ext uri="{FF2B5EF4-FFF2-40B4-BE49-F238E27FC236}">
                  <a16:creationId xmlns:a16="http://schemas.microsoft.com/office/drawing/2014/main" id="{DF39441D-E7FE-E6E6-D595-8A0C4D487304}"/>
                </a:ext>
              </a:extLst>
            </p:cNvPr>
            <p:cNvSpPr/>
            <p:nvPr/>
          </p:nvSpPr>
          <p:spPr>
            <a:xfrm>
              <a:off x="5111825" y="3683275"/>
              <a:ext cx="565850" cy="923575"/>
            </a:xfrm>
            <a:custGeom>
              <a:avLst/>
              <a:gdLst/>
              <a:ahLst/>
              <a:cxnLst/>
              <a:rect l="l" t="t" r="r" b="b"/>
              <a:pathLst>
                <a:path w="22634" h="36943" extrusionOk="0">
                  <a:moveTo>
                    <a:pt x="18766" y="0"/>
                  </a:moveTo>
                  <a:cubicBezTo>
                    <a:pt x="17967" y="0"/>
                    <a:pt x="17169" y="307"/>
                    <a:pt x="16562" y="920"/>
                  </a:cubicBezTo>
                  <a:lnTo>
                    <a:pt x="1215" y="16267"/>
                  </a:lnTo>
                  <a:cubicBezTo>
                    <a:pt x="0" y="17482"/>
                    <a:pt x="0" y="19458"/>
                    <a:pt x="1215" y="20684"/>
                  </a:cubicBezTo>
                  <a:lnTo>
                    <a:pt x="16562" y="36031"/>
                  </a:lnTo>
                  <a:cubicBezTo>
                    <a:pt x="17169" y="36639"/>
                    <a:pt x="17967" y="36942"/>
                    <a:pt x="18766" y="36942"/>
                  </a:cubicBezTo>
                  <a:cubicBezTo>
                    <a:pt x="19565" y="36942"/>
                    <a:pt x="20366" y="36639"/>
                    <a:pt x="20979" y="36031"/>
                  </a:cubicBezTo>
                  <a:lnTo>
                    <a:pt x="22634" y="34377"/>
                  </a:lnTo>
                  <a:lnTo>
                    <a:pt x="8942" y="20684"/>
                  </a:lnTo>
                  <a:cubicBezTo>
                    <a:pt x="7716" y="19458"/>
                    <a:pt x="7716" y="17482"/>
                    <a:pt x="8942" y="16267"/>
                  </a:cubicBezTo>
                  <a:lnTo>
                    <a:pt x="22634" y="2563"/>
                  </a:lnTo>
                  <a:lnTo>
                    <a:pt x="20979" y="920"/>
                  </a:lnTo>
                  <a:cubicBezTo>
                    <a:pt x="20366" y="307"/>
                    <a:pt x="19565" y="0"/>
                    <a:pt x="18766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7;p16">
              <a:extLst>
                <a:ext uri="{FF2B5EF4-FFF2-40B4-BE49-F238E27FC236}">
                  <a16:creationId xmlns:a16="http://schemas.microsoft.com/office/drawing/2014/main" id="{C72698E2-8F76-5D95-811E-300C2FD79D36}"/>
                </a:ext>
              </a:extLst>
            </p:cNvPr>
            <p:cNvSpPr/>
            <p:nvPr/>
          </p:nvSpPr>
          <p:spPr>
            <a:xfrm>
              <a:off x="5438650" y="3995875"/>
              <a:ext cx="171775" cy="298575"/>
            </a:xfrm>
            <a:custGeom>
              <a:avLst/>
              <a:gdLst/>
              <a:ahLst/>
              <a:cxnLst/>
              <a:rect l="l" t="t" r="r" b="b"/>
              <a:pathLst>
                <a:path w="6871" h="11943" extrusionOk="0">
                  <a:moveTo>
                    <a:pt x="5372" y="1"/>
                  </a:moveTo>
                  <a:cubicBezTo>
                    <a:pt x="5006" y="1"/>
                    <a:pt x="4635" y="137"/>
                    <a:pt x="4334" y="441"/>
                  </a:cubicBezTo>
                  <a:lnTo>
                    <a:pt x="1489" y="3287"/>
                  </a:lnTo>
                  <a:cubicBezTo>
                    <a:pt x="0" y="4763"/>
                    <a:pt x="0" y="7168"/>
                    <a:pt x="1489" y="8657"/>
                  </a:cubicBezTo>
                  <a:lnTo>
                    <a:pt x="4334" y="11502"/>
                  </a:lnTo>
                  <a:cubicBezTo>
                    <a:pt x="4635" y="11807"/>
                    <a:pt x="5006" y="11943"/>
                    <a:pt x="5372" y="11943"/>
                  </a:cubicBezTo>
                  <a:cubicBezTo>
                    <a:pt x="6135" y="11943"/>
                    <a:pt x="6870" y="11348"/>
                    <a:pt x="6870" y="10454"/>
                  </a:cubicBezTo>
                  <a:lnTo>
                    <a:pt x="6870" y="1489"/>
                  </a:lnTo>
                  <a:cubicBezTo>
                    <a:pt x="6870" y="595"/>
                    <a:pt x="6135" y="1"/>
                    <a:pt x="5372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;p16">
              <a:extLst>
                <a:ext uri="{FF2B5EF4-FFF2-40B4-BE49-F238E27FC236}">
                  <a16:creationId xmlns:a16="http://schemas.microsoft.com/office/drawing/2014/main" id="{0A4BB606-1CEF-C58D-9DAB-AF3BAA491644}"/>
                </a:ext>
              </a:extLst>
            </p:cNvPr>
            <p:cNvSpPr/>
            <p:nvPr/>
          </p:nvSpPr>
          <p:spPr>
            <a:xfrm>
              <a:off x="2610900" y="3768475"/>
              <a:ext cx="2853075" cy="753400"/>
            </a:xfrm>
            <a:custGeom>
              <a:avLst/>
              <a:gdLst/>
              <a:ahLst/>
              <a:cxnLst/>
              <a:rect l="l" t="t" r="r" b="b"/>
              <a:pathLst>
                <a:path w="114123" h="30136" extrusionOk="0">
                  <a:moveTo>
                    <a:pt x="14836" y="0"/>
                  </a:moveTo>
                  <a:lnTo>
                    <a:pt x="1" y="15062"/>
                  </a:lnTo>
                  <a:lnTo>
                    <a:pt x="14836" y="30135"/>
                  </a:lnTo>
                  <a:lnTo>
                    <a:pt x="114122" y="30135"/>
                  </a:lnTo>
                  <a:lnTo>
                    <a:pt x="101252" y="17276"/>
                  </a:lnTo>
                  <a:cubicBezTo>
                    <a:pt x="100644" y="16669"/>
                    <a:pt x="100335" y="15860"/>
                    <a:pt x="100335" y="15062"/>
                  </a:cubicBezTo>
                  <a:cubicBezTo>
                    <a:pt x="100335" y="14264"/>
                    <a:pt x="100644" y="13466"/>
                    <a:pt x="101252" y="12859"/>
                  </a:cubicBezTo>
                  <a:lnTo>
                    <a:pt x="114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1" name="Google Shape;109;p16">
              <a:extLst>
                <a:ext uri="{FF2B5EF4-FFF2-40B4-BE49-F238E27FC236}">
                  <a16:creationId xmlns:a16="http://schemas.microsoft.com/office/drawing/2014/main" id="{36A86469-E0A7-AE89-23DE-B8559702F26B}"/>
                </a:ext>
              </a:extLst>
            </p:cNvPr>
            <p:cNvSpPr txBox="1"/>
            <p:nvPr/>
          </p:nvSpPr>
          <p:spPr>
            <a:xfrm>
              <a:off x="2498809" y="3934538"/>
              <a:ext cx="1359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chemeClr val="accent4"/>
                  </a:solidFill>
                  <a:latin typeface="Fira Sans Extra Condensed Medium"/>
                  <a:sym typeface="Fira Sans Extra Condensed Medium"/>
                </a:rPr>
                <a:t>Kapanış</a:t>
              </a:r>
              <a:endParaRPr lang="en-US" dirty="0" err="1"/>
            </a:p>
          </p:txBody>
        </p:sp>
      </p:grpSp>
      <p:grpSp>
        <p:nvGrpSpPr>
          <p:cNvPr id="9" name="Google Shape;110;p16">
            <a:extLst>
              <a:ext uri="{FF2B5EF4-FFF2-40B4-BE49-F238E27FC236}">
                <a16:creationId xmlns:a16="http://schemas.microsoft.com/office/drawing/2014/main" id="{2B83597E-EEED-6F7F-4DB8-D175B0A47682}"/>
              </a:ext>
            </a:extLst>
          </p:cNvPr>
          <p:cNvGrpSpPr/>
          <p:nvPr/>
        </p:nvGrpSpPr>
        <p:grpSpPr>
          <a:xfrm>
            <a:off x="591540" y="767235"/>
            <a:ext cx="4070577" cy="923575"/>
            <a:chOff x="2673625" y="971150"/>
            <a:chExt cx="4070577" cy="923575"/>
          </a:xfrm>
        </p:grpSpPr>
        <p:sp>
          <p:nvSpPr>
            <p:cNvPr id="10" name="Google Shape;111;p16">
              <a:extLst>
                <a:ext uri="{FF2B5EF4-FFF2-40B4-BE49-F238E27FC236}">
                  <a16:creationId xmlns:a16="http://schemas.microsoft.com/office/drawing/2014/main" id="{DBDF596D-9CD5-50D7-6D70-F4A107045E6F}"/>
                </a:ext>
              </a:extLst>
            </p:cNvPr>
            <p:cNvSpPr txBox="1"/>
            <p:nvPr/>
          </p:nvSpPr>
          <p:spPr>
            <a:xfrm>
              <a:off x="2673625" y="1192225"/>
              <a:ext cx="7887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5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" name="Google Shape;112;p16">
              <a:extLst>
                <a:ext uri="{FF2B5EF4-FFF2-40B4-BE49-F238E27FC236}">
                  <a16:creationId xmlns:a16="http://schemas.microsoft.com/office/drawing/2014/main" id="{564B7D97-946C-ED5A-E274-23752F2D9994}"/>
                </a:ext>
              </a:extLst>
            </p:cNvPr>
            <p:cNvSpPr/>
            <p:nvPr/>
          </p:nvSpPr>
          <p:spPr>
            <a:xfrm>
              <a:off x="3466375" y="971150"/>
              <a:ext cx="566175" cy="923575"/>
            </a:xfrm>
            <a:custGeom>
              <a:avLst/>
              <a:gdLst/>
              <a:ahLst/>
              <a:cxnLst/>
              <a:rect l="l" t="t" r="r" b="b"/>
              <a:pathLst>
                <a:path w="22647" h="36943" extrusionOk="0">
                  <a:moveTo>
                    <a:pt x="3869" y="0"/>
                  </a:moveTo>
                  <a:cubicBezTo>
                    <a:pt x="3069" y="0"/>
                    <a:pt x="2269" y="304"/>
                    <a:pt x="1655" y="911"/>
                  </a:cubicBezTo>
                  <a:lnTo>
                    <a:pt x="1" y="2566"/>
                  </a:lnTo>
                  <a:lnTo>
                    <a:pt x="13693" y="16258"/>
                  </a:lnTo>
                  <a:cubicBezTo>
                    <a:pt x="14919" y="17484"/>
                    <a:pt x="14919" y="19461"/>
                    <a:pt x="13693" y="20675"/>
                  </a:cubicBezTo>
                  <a:lnTo>
                    <a:pt x="1" y="34379"/>
                  </a:lnTo>
                  <a:lnTo>
                    <a:pt x="1655" y="36022"/>
                  </a:lnTo>
                  <a:cubicBezTo>
                    <a:pt x="2269" y="36636"/>
                    <a:pt x="3069" y="36942"/>
                    <a:pt x="3869" y="36942"/>
                  </a:cubicBezTo>
                  <a:cubicBezTo>
                    <a:pt x="4668" y="36942"/>
                    <a:pt x="5465" y="36636"/>
                    <a:pt x="6073" y="36022"/>
                  </a:cubicBezTo>
                  <a:lnTo>
                    <a:pt x="21420" y="20675"/>
                  </a:lnTo>
                  <a:cubicBezTo>
                    <a:pt x="22646" y="19461"/>
                    <a:pt x="22646" y="17484"/>
                    <a:pt x="21420" y="16258"/>
                  </a:cubicBezTo>
                  <a:lnTo>
                    <a:pt x="6073" y="911"/>
                  </a:lnTo>
                  <a:cubicBezTo>
                    <a:pt x="5465" y="304"/>
                    <a:pt x="4668" y="0"/>
                    <a:pt x="3869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3;p16">
              <a:extLst>
                <a:ext uri="{FF2B5EF4-FFF2-40B4-BE49-F238E27FC236}">
                  <a16:creationId xmlns:a16="http://schemas.microsoft.com/office/drawing/2014/main" id="{A9F2426D-3478-F60B-C979-71506A17AD93}"/>
                </a:ext>
              </a:extLst>
            </p:cNvPr>
            <p:cNvSpPr/>
            <p:nvPr/>
          </p:nvSpPr>
          <p:spPr>
            <a:xfrm>
              <a:off x="3533650" y="1283550"/>
              <a:ext cx="171775" cy="298550"/>
            </a:xfrm>
            <a:custGeom>
              <a:avLst/>
              <a:gdLst/>
              <a:ahLst/>
              <a:cxnLst/>
              <a:rect l="l" t="t" r="r" b="b"/>
              <a:pathLst>
                <a:path w="6871" h="11942" extrusionOk="0">
                  <a:moveTo>
                    <a:pt x="1501" y="0"/>
                  </a:moveTo>
                  <a:cubicBezTo>
                    <a:pt x="737" y="0"/>
                    <a:pt x="0" y="597"/>
                    <a:pt x="0" y="1500"/>
                  </a:cubicBezTo>
                  <a:lnTo>
                    <a:pt x="0" y="10453"/>
                  </a:lnTo>
                  <a:cubicBezTo>
                    <a:pt x="0" y="11347"/>
                    <a:pt x="736" y="11942"/>
                    <a:pt x="1499" y="11942"/>
                  </a:cubicBezTo>
                  <a:cubicBezTo>
                    <a:pt x="1864" y="11942"/>
                    <a:pt x="2236" y="11806"/>
                    <a:pt x="2536" y="11501"/>
                  </a:cubicBezTo>
                  <a:lnTo>
                    <a:pt x="5382" y="8656"/>
                  </a:lnTo>
                  <a:cubicBezTo>
                    <a:pt x="6870" y="7179"/>
                    <a:pt x="6870" y="4774"/>
                    <a:pt x="5382" y="3286"/>
                  </a:cubicBezTo>
                  <a:lnTo>
                    <a:pt x="2536" y="440"/>
                  </a:lnTo>
                  <a:cubicBezTo>
                    <a:pt x="2236" y="136"/>
                    <a:pt x="1865" y="0"/>
                    <a:pt x="1501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;p16">
              <a:extLst>
                <a:ext uri="{FF2B5EF4-FFF2-40B4-BE49-F238E27FC236}">
                  <a16:creationId xmlns:a16="http://schemas.microsoft.com/office/drawing/2014/main" id="{AD1F552B-0C38-CF52-1227-A4940BC3555F}"/>
                </a:ext>
              </a:extLst>
            </p:cNvPr>
            <p:cNvSpPr/>
            <p:nvPr/>
          </p:nvSpPr>
          <p:spPr>
            <a:xfrm>
              <a:off x="3680100" y="1056125"/>
              <a:ext cx="2853050" cy="753400"/>
            </a:xfrm>
            <a:custGeom>
              <a:avLst/>
              <a:gdLst/>
              <a:ahLst/>
              <a:cxnLst/>
              <a:rect l="l" t="t" r="r" b="b"/>
              <a:pathLst>
                <a:path w="114122" h="30136" extrusionOk="0">
                  <a:moveTo>
                    <a:pt x="0" y="0"/>
                  </a:moveTo>
                  <a:lnTo>
                    <a:pt x="12871" y="12859"/>
                  </a:lnTo>
                  <a:cubicBezTo>
                    <a:pt x="13478" y="13466"/>
                    <a:pt x="13788" y="14276"/>
                    <a:pt x="13788" y="15074"/>
                  </a:cubicBezTo>
                  <a:cubicBezTo>
                    <a:pt x="13788" y="15871"/>
                    <a:pt x="13478" y="16669"/>
                    <a:pt x="12871" y="17276"/>
                  </a:cubicBezTo>
                  <a:lnTo>
                    <a:pt x="12" y="30135"/>
                  </a:lnTo>
                  <a:lnTo>
                    <a:pt x="99286" y="30135"/>
                  </a:lnTo>
                  <a:lnTo>
                    <a:pt x="114122" y="15074"/>
                  </a:lnTo>
                  <a:lnTo>
                    <a:pt x="99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548625" tIns="91425" rIns="5486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lang="en" sz="1200" dirty="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6" name="Google Shape;115;p16">
              <a:extLst>
                <a:ext uri="{FF2B5EF4-FFF2-40B4-BE49-F238E27FC236}">
                  <a16:creationId xmlns:a16="http://schemas.microsoft.com/office/drawing/2014/main" id="{D8D45F93-382E-21E6-DD46-91256D535B9A}"/>
                </a:ext>
              </a:extLst>
            </p:cNvPr>
            <p:cNvSpPr txBox="1"/>
            <p:nvPr/>
          </p:nvSpPr>
          <p:spPr>
            <a:xfrm>
              <a:off x="5385202" y="1157670"/>
              <a:ext cx="1359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 err="1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Tanıtım</a:t>
              </a:r>
              <a:endParaRPr sz="2000" dirty="0" err="1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674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FB4C5D-4B06-37BF-04FB-FE3B79CA4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036245"/>
              </p:ext>
            </p:extLst>
          </p:nvPr>
        </p:nvGraphicFramePr>
        <p:xfrm>
          <a:off x="381000" y="1417320"/>
          <a:ext cx="11430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679911867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228797159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4252370916"/>
                    </a:ext>
                  </a:extLst>
                </a:gridCol>
                <a:gridCol w="3873500">
                  <a:extLst>
                    <a:ext uri="{9D8B030D-6E8A-4147-A177-3AD203B41FA5}">
                      <a16:colId xmlns:a16="http://schemas.microsoft.com/office/drawing/2014/main" val="214396503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81170956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Test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Form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ve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Panel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İşlem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Test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Basamakları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Beklenen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Sonuç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393004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Öğün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Oluştur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Öğün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ve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aktivite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girişlerinin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gerçekleştirilmesi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Yemek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listesi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görüntüleme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Data grid </a:t>
                      </a:r>
                      <a:r>
                        <a:rPr lang="en-GB" sz="1100" err="1">
                          <a:latin typeface="Calibri"/>
                        </a:rPr>
                        <a:t>viewda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eklenmiş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olması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1689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Aktivite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listesi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görüntüleme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Data grid </a:t>
                      </a:r>
                      <a:r>
                        <a:rPr lang="en-GB" sz="1100" err="1">
                          <a:latin typeface="Calibri"/>
                        </a:rPr>
                        <a:t>viewda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eklenmiş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olması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37722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Öğün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seçimi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girişi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yapılması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Yemeklerim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listesinde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görüntülenmesi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8039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Aktivite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seçimi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girişi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yapılması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Aktivitelerim </a:t>
                      </a:r>
                      <a:r>
                        <a:rPr lang="en-GB" sz="1100" err="1">
                          <a:latin typeface="Calibri"/>
                        </a:rPr>
                        <a:t>listesinde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görüntülenmesi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55573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Alınan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ve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kalan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kalorinin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önerilen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maksimum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kaloriye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göre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gelişi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Başarılı</a:t>
                      </a:r>
                      <a:endParaRPr lang="en-GB" sz="1100" dirty="0" err="1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022195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Raporlar</a:t>
                      </a:r>
                      <a:endParaRPr lang="en-GB" sz="1100" dirty="0" err="1">
                        <a:effectLst/>
                        <a:latin typeface="Calibri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100" err="1">
                          <a:effectLst/>
                          <a:latin typeface="Calibri"/>
                        </a:rPr>
                        <a:t>İşlenmiş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kişisel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verilerin</a:t>
                      </a:r>
                      <a:r>
                        <a:rPr lang="en-GB" sz="1100" dirty="0">
                          <a:effectLst/>
                          <a:latin typeface="Calibri"/>
                        </a:rPr>
                        <a:t> </a:t>
                      </a:r>
                      <a:r>
                        <a:rPr lang="en-GB" sz="1100" err="1">
                          <a:effectLst/>
                          <a:latin typeface="Calibri"/>
                        </a:rPr>
                        <a:t>görüntülenmesi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Seçilmiş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tarih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aralıklarındaki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verilerin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gelme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durumu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Data grid </a:t>
                      </a:r>
                      <a:r>
                        <a:rPr lang="en-GB" sz="1100" err="1">
                          <a:latin typeface="Calibri"/>
                        </a:rPr>
                        <a:t>viewda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eklenmiş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olması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556359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Seçilmiş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veriye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göre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görüntüleme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değerlerinin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hesap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kontrolü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Hesaplamalar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sonucu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doğru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verilerin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err="1">
                          <a:latin typeface="Calibri"/>
                        </a:rPr>
                        <a:t>gelişi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054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İdeal Kilo </a:t>
                      </a:r>
                      <a:r>
                        <a:rPr lang="en-GB" sz="1100" err="1">
                          <a:latin typeface="Calibri"/>
                        </a:rPr>
                        <a:t>Hesaplama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err="1">
                          <a:latin typeface="Calibri"/>
                        </a:rPr>
                        <a:t>Hesaplama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Boy </a:t>
                      </a:r>
                      <a:r>
                        <a:rPr lang="en-GB" sz="1100" dirty="0" err="1">
                          <a:latin typeface="Calibri"/>
                        </a:rPr>
                        <a:t>verisi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girişi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İdeal </a:t>
                      </a:r>
                      <a:r>
                        <a:rPr lang="en-GB" sz="1100" dirty="0" err="1">
                          <a:latin typeface="Calibri"/>
                        </a:rPr>
                        <a:t>kilonun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hesaplama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doğru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olması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488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BMI </a:t>
                      </a:r>
                      <a:r>
                        <a:rPr lang="en-GB" sz="1100" dirty="0" err="1">
                          <a:latin typeface="Calibri"/>
                        </a:rPr>
                        <a:t>Hesaplama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Hesaplama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Boy </a:t>
                      </a:r>
                      <a:r>
                        <a:rPr lang="en-GB" sz="1100" dirty="0" err="1">
                          <a:latin typeface="Calibri"/>
                        </a:rPr>
                        <a:t>ve</a:t>
                      </a:r>
                      <a:r>
                        <a:rPr lang="en-GB" sz="1100" dirty="0">
                          <a:latin typeface="Calibri"/>
                        </a:rPr>
                        <a:t> kilo </a:t>
                      </a:r>
                      <a:r>
                        <a:rPr lang="en-GB" sz="1100" dirty="0" err="1">
                          <a:latin typeface="Calibri"/>
                        </a:rPr>
                        <a:t>verileri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girişi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BMI </a:t>
                      </a:r>
                      <a:r>
                        <a:rPr lang="en-GB" sz="1100" dirty="0" err="1">
                          <a:latin typeface="Calibri"/>
                        </a:rPr>
                        <a:t>hesaplamasının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doğru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olması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024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Ayarlar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Kullanıcı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verileri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görüntüleme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değiştirme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Calibri"/>
                        </a:rPr>
                        <a:t>Veri </a:t>
                      </a:r>
                      <a:r>
                        <a:rPr lang="en-GB" sz="1100" dirty="0" err="1">
                          <a:latin typeface="Calibri"/>
                        </a:rPr>
                        <a:t>girişleri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Calibri"/>
                        </a:rPr>
                        <a:t>Kullanıcı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bilgilerinin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güncellenmiş</a:t>
                      </a:r>
                      <a:r>
                        <a:rPr lang="en-GB" sz="1100" dirty="0">
                          <a:latin typeface="Calibri"/>
                        </a:rPr>
                        <a:t> </a:t>
                      </a:r>
                      <a:r>
                        <a:rPr lang="en-GB" sz="1100" dirty="0" err="1">
                          <a:latin typeface="Calibri"/>
                        </a:rPr>
                        <a:t>olması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049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66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food, plate, vegetable, fruit&#10;&#10;Description automatically generated">
            <a:extLst>
              <a:ext uri="{FF2B5EF4-FFF2-40B4-BE49-F238E27FC236}">
                <a16:creationId xmlns:a16="http://schemas.microsoft.com/office/drawing/2014/main" id="{059B8CC4-94EF-419D-9D18-EEC4851C1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85" r="-1" b="665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GB" sz="4800" dirty="0" err="1">
                <a:latin typeface="Anton"/>
              </a:rPr>
              <a:t>Sağlıklı</a:t>
            </a:r>
            <a:r>
              <a:rPr lang="en-GB" sz="4800" dirty="0">
                <a:latin typeface="Anton"/>
              </a:rPr>
              <a:t> </a:t>
            </a:r>
            <a:r>
              <a:rPr lang="en-GB" sz="4800" dirty="0" err="1">
                <a:latin typeface="Anton"/>
              </a:rPr>
              <a:t>günlerde</a:t>
            </a:r>
            <a:r>
              <a:rPr lang="en-GB" sz="4800" dirty="0">
                <a:latin typeface="Anton"/>
              </a:rPr>
              <a:t> </a:t>
            </a:r>
            <a:r>
              <a:rPr lang="en-GB" sz="4800" dirty="0" err="1">
                <a:latin typeface="Anton"/>
              </a:rPr>
              <a:t>görüşmek</a:t>
            </a:r>
            <a:r>
              <a:rPr lang="en-GB" sz="4800" dirty="0">
                <a:latin typeface="Anton"/>
              </a:rPr>
              <a:t> </a:t>
            </a:r>
            <a:r>
              <a:rPr lang="en-GB" sz="4800" dirty="0" err="1">
                <a:latin typeface="Anton"/>
              </a:rPr>
              <a:t>üzere</a:t>
            </a:r>
            <a:r>
              <a:rPr lang="en-GB" sz="4800" dirty="0">
                <a:latin typeface="Anton"/>
              </a:rPr>
              <a:t>.</a:t>
            </a:r>
            <a:endParaRPr lang="en-US" sz="4800" dirty="0">
              <a:latin typeface="Anton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indoor, container, blue, plastic&#10;&#10;Description automatically generated">
            <a:extLst>
              <a:ext uri="{FF2B5EF4-FFF2-40B4-BE49-F238E27FC236}">
                <a16:creationId xmlns:a16="http://schemas.microsoft.com/office/drawing/2014/main" id="{1D34AD89-1AB8-1C64-943E-CB10DB57D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34"/>
          <a:stretch/>
        </p:blipFill>
        <p:spPr>
          <a:xfrm>
            <a:off x="626839" y="938679"/>
            <a:ext cx="10606823" cy="59671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EEE732B-6334-7F38-D6EB-329A1A4088D2}"/>
              </a:ext>
            </a:extLst>
          </p:cNvPr>
          <p:cNvSpPr txBox="1">
            <a:spLocks/>
          </p:cNvSpPr>
          <p:nvPr/>
        </p:nvSpPr>
        <p:spPr>
          <a:xfrm>
            <a:off x="650182" y="387423"/>
            <a:ext cx="6083152" cy="17330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  <a:latin typeface="Anton"/>
              </a:rPr>
              <a:t>SAĞLIKLI BESLENME </a:t>
            </a:r>
            <a:endParaRPr lang="en-US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  <a:latin typeface="Anton"/>
              </a:rPr>
              <a:t>YENİ YAŞAM 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9F10D7B4-D757-587E-EF62-75D59B06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69" y="382578"/>
            <a:ext cx="3965027" cy="79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2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6476A-8AC6-5493-6619-5D05647F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507783"/>
            <a:ext cx="4368602" cy="826979"/>
          </a:xfrm>
        </p:spPr>
        <p:txBody>
          <a:bodyPr anchor="b">
            <a:normAutofit fontScale="90000"/>
          </a:bodyPr>
          <a:lstStyle/>
          <a:p>
            <a:r>
              <a:rPr lang="en-GB" sz="4000" dirty="0" err="1">
                <a:latin typeface="Anton"/>
              </a:rPr>
              <a:t>FreshFit</a:t>
            </a:r>
            <a:r>
              <a:rPr lang="en-GB" sz="4000" dirty="0">
                <a:latin typeface="Anton"/>
              </a:rPr>
              <a:t> </a:t>
            </a:r>
            <a:r>
              <a:rPr lang="en-GB" sz="4000" dirty="0" err="1">
                <a:latin typeface="Anton"/>
              </a:rPr>
              <a:t>neler</a:t>
            </a:r>
            <a:r>
              <a:rPr lang="en-GB" sz="4000" dirty="0">
                <a:latin typeface="Anton"/>
              </a:rPr>
              <a:t> </a:t>
            </a:r>
            <a:br>
              <a:rPr lang="en-GB" sz="4000" dirty="0">
                <a:latin typeface="Anton"/>
              </a:rPr>
            </a:br>
            <a:r>
              <a:rPr lang="en-GB" sz="4000" dirty="0" err="1">
                <a:latin typeface="Anton"/>
              </a:rPr>
              <a:t>sağlar</a:t>
            </a:r>
            <a:r>
              <a:rPr lang="en-GB" sz="4000" dirty="0">
                <a:latin typeface="Anton"/>
              </a:rPr>
              <a:t> ?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6863A"/>
          </a:solidFill>
          <a:ln w="38100" cap="rnd">
            <a:solidFill>
              <a:srgbClr val="B6863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E020D26D-9966-F162-F042-0E4465FBB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latin typeface="Anton"/>
              </a:rPr>
              <a:t>Hedeflerinize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kararlı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bir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şekilde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yönelmenizi</a:t>
            </a:r>
          </a:p>
          <a:p>
            <a:r>
              <a:rPr lang="en-US" sz="2400" dirty="0" err="1">
                <a:latin typeface="Anton"/>
              </a:rPr>
              <a:t>Gıda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ve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aktivite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geçmişiniz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ile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diyetinizi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takip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etmenizi</a:t>
            </a:r>
          </a:p>
          <a:p>
            <a:r>
              <a:rPr lang="en-US" sz="2400" dirty="0" err="1">
                <a:latin typeface="Anton"/>
              </a:rPr>
              <a:t>Gıda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ve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aktiviteleri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kendiniz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rahatlıkla</a:t>
            </a:r>
            <a:r>
              <a:rPr lang="en-US" sz="2400" dirty="0">
                <a:latin typeface="Anton"/>
              </a:rPr>
              <a:t> </a:t>
            </a:r>
            <a:r>
              <a:rPr lang="en-US" sz="2400" dirty="0" err="1">
                <a:latin typeface="Anton"/>
              </a:rPr>
              <a:t>oluşturabilmenizi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F8ADCC-DBF3-BA0A-1599-FF79B6A1C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6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677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fruit, vegetable, plant, fresh&#10;&#10;Description automatically generated">
            <a:extLst>
              <a:ext uri="{FF2B5EF4-FFF2-40B4-BE49-F238E27FC236}">
                <a16:creationId xmlns:a16="http://schemas.microsoft.com/office/drawing/2014/main" id="{2E2C851A-B67C-A9ED-8A1C-070E870BA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08"/>
          <a:stretch/>
        </p:blipFill>
        <p:spPr>
          <a:xfrm>
            <a:off x="-3652" y="-48717"/>
            <a:ext cx="12194944" cy="6901954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C5084F-5670-54D1-0415-874202EE5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12" y="374285"/>
            <a:ext cx="8027567" cy="15491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 err="1">
                <a:solidFill>
                  <a:schemeClr val="bg1"/>
                </a:solidFill>
                <a:latin typeface="Anton"/>
                <a:ea typeface="+mj-lt"/>
                <a:cs typeface="+mj-lt"/>
              </a:rPr>
              <a:t>FreshFit</a:t>
            </a:r>
            <a:r>
              <a:rPr lang="en-US" sz="4000" dirty="0">
                <a:solidFill>
                  <a:schemeClr val="bg1"/>
                </a:solidFill>
                <a:latin typeface="Anton"/>
                <a:ea typeface="+mj-lt"/>
                <a:cs typeface="+mj-lt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nton"/>
                <a:ea typeface="+mj-lt"/>
                <a:cs typeface="+mj-lt"/>
              </a:rPr>
              <a:t>ile</a:t>
            </a:r>
            <a:r>
              <a:rPr lang="en-US" sz="4000" dirty="0">
                <a:solidFill>
                  <a:schemeClr val="bg1"/>
                </a:solidFill>
                <a:latin typeface="Anton"/>
                <a:ea typeface="+mj-lt"/>
                <a:cs typeface="+mj-lt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nton"/>
                <a:ea typeface="+mj-lt"/>
                <a:cs typeface="+mj-lt"/>
              </a:rPr>
              <a:t>Düşüncelerinizi</a:t>
            </a:r>
            <a:r>
              <a:rPr lang="en-US" sz="4000" dirty="0">
                <a:solidFill>
                  <a:schemeClr val="bg1"/>
                </a:solidFill>
                <a:latin typeface="Anton"/>
                <a:ea typeface="+mj-lt"/>
                <a:cs typeface="+mj-lt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nton"/>
                <a:ea typeface="+mj-lt"/>
                <a:cs typeface="+mj-lt"/>
              </a:rPr>
              <a:t>Besleyin</a:t>
            </a:r>
            <a:r>
              <a:rPr lang="en-US" sz="4000" dirty="0">
                <a:solidFill>
                  <a:schemeClr val="bg1"/>
                </a:solidFill>
                <a:latin typeface="Anton"/>
                <a:ea typeface="+mj-lt"/>
                <a:cs typeface="+mj-lt"/>
              </a:rPr>
              <a:t>, </a:t>
            </a:r>
            <a:br>
              <a:rPr lang="en-US" sz="4000" dirty="0">
                <a:latin typeface="Anton"/>
                <a:ea typeface="+mj-lt"/>
                <a:cs typeface="+mj-lt"/>
              </a:rPr>
            </a:br>
            <a:r>
              <a:rPr lang="en-US" sz="4000" dirty="0" err="1">
                <a:solidFill>
                  <a:schemeClr val="bg1"/>
                </a:solidFill>
                <a:latin typeface="Anton"/>
                <a:ea typeface="+mj-lt"/>
                <a:cs typeface="+mj-lt"/>
              </a:rPr>
              <a:t>Bedeninizi</a:t>
            </a:r>
            <a:r>
              <a:rPr lang="en-US" sz="4000" dirty="0">
                <a:solidFill>
                  <a:schemeClr val="bg1"/>
                </a:solidFill>
                <a:latin typeface="Anton"/>
                <a:ea typeface="+mj-lt"/>
                <a:cs typeface="+mj-lt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nton"/>
                <a:ea typeface="+mj-lt"/>
                <a:cs typeface="+mj-lt"/>
              </a:rPr>
              <a:t>Yenileyin</a:t>
            </a:r>
            <a:endParaRPr lang="en-US" sz="4000">
              <a:solidFill>
                <a:schemeClr val="bg1"/>
              </a:solidFill>
              <a:latin typeface="Anton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5E9FF8-70F2-760E-51B2-5E62E49D11B4}"/>
              </a:ext>
            </a:extLst>
          </p:cNvPr>
          <p:cNvSpPr txBox="1">
            <a:spLocks/>
          </p:cNvSpPr>
          <p:nvPr/>
        </p:nvSpPr>
        <p:spPr>
          <a:xfrm>
            <a:off x="1167" y="684340"/>
            <a:ext cx="4099326" cy="63313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2400" dirty="0" err="1">
                <a:solidFill>
                  <a:srgbClr val="BD1A1D"/>
                </a:solidFill>
                <a:latin typeface="Anton"/>
              </a:rPr>
              <a:t>Sağlıklı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yaşam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hedeflerinizde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size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yardımcı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bir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araç</a:t>
            </a:r>
            <a:endParaRPr lang="en-US" sz="2400">
              <a:solidFill>
                <a:srgbClr val="BD1A1D"/>
              </a:solidFill>
            </a:endParaRPr>
          </a:p>
          <a:p>
            <a:pPr algn="r">
              <a:spcBef>
                <a:spcPts val="0"/>
              </a:spcBef>
            </a:pPr>
            <a:endParaRPr lang="en-US" sz="2400" dirty="0">
              <a:solidFill>
                <a:srgbClr val="BD1A1D"/>
              </a:solidFill>
              <a:latin typeface="Anton"/>
            </a:endParaRPr>
          </a:p>
          <a:p>
            <a:pPr algn="r">
              <a:spcBef>
                <a:spcPts val="0"/>
              </a:spcBef>
            </a:pPr>
            <a:r>
              <a:rPr lang="en-US" sz="2400" dirty="0" err="1">
                <a:solidFill>
                  <a:srgbClr val="BD1A1D"/>
                </a:solidFill>
                <a:latin typeface="Anton"/>
              </a:rPr>
              <a:t>Kullanıcı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dostu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arayüz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ile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diyet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ve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egzersiz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geçmişinin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kontrolü</a:t>
            </a:r>
            <a:br>
              <a:rPr lang="en-US" sz="2400" dirty="0">
                <a:solidFill>
                  <a:srgbClr val="BD1A1D"/>
                </a:solidFill>
                <a:latin typeface="Anton"/>
              </a:rPr>
            </a:br>
            <a:br>
              <a:rPr lang="en-US" sz="2400" dirty="0">
                <a:solidFill>
                  <a:srgbClr val="BD1A1D"/>
                </a:solidFill>
                <a:latin typeface="Anton"/>
              </a:rPr>
            </a:br>
            <a:endParaRPr lang="en-US" sz="2400" dirty="0">
              <a:solidFill>
                <a:srgbClr val="BD1A1D"/>
              </a:solidFill>
              <a:latin typeface="Anton"/>
            </a:endParaRPr>
          </a:p>
          <a:p>
            <a:pPr algn="r">
              <a:spcBef>
                <a:spcPts val="0"/>
              </a:spcBef>
            </a:pPr>
            <a:endParaRPr lang="en-US" sz="2400" dirty="0">
              <a:latin typeface="Anton"/>
            </a:endParaRPr>
          </a:p>
          <a:p>
            <a:pPr algn="r">
              <a:spcBef>
                <a:spcPts val="0"/>
              </a:spcBef>
            </a:pPr>
            <a:endParaRPr lang="en-US" sz="2400" dirty="0">
              <a:latin typeface="Anton"/>
            </a:endParaRPr>
          </a:p>
          <a:p>
            <a:pPr algn="r">
              <a:spcBef>
                <a:spcPts val="0"/>
              </a:spcBef>
            </a:pPr>
            <a:r>
              <a:rPr lang="en-US" sz="2400" dirty="0" err="1">
                <a:solidFill>
                  <a:srgbClr val="BD1A1D"/>
                </a:solidFill>
                <a:latin typeface="Anton"/>
              </a:rPr>
              <a:t>Alınan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ve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yakılan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kalori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değerlerine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hızlı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dirty="0" err="1">
                <a:solidFill>
                  <a:srgbClr val="BD1A1D"/>
                </a:solidFill>
                <a:latin typeface="Anton"/>
              </a:rPr>
              <a:t>erişim</a:t>
            </a:r>
            <a:endParaRPr lang="en-US" sz="2400" dirty="0">
              <a:solidFill>
                <a:srgbClr val="BD1A1D"/>
              </a:solidFill>
              <a:latin typeface="Anton"/>
            </a:endParaRPr>
          </a:p>
          <a:p>
            <a:pPr algn="r">
              <a:spcBef>
                <a:spcPts val="0"/>
              </a:spcBef>
            </a:pPr>
            <a:endParaRPr lang="en-US" sz="2400" dirty="0">
              <a:solidFill>
                <a:srgbClr val="BD1A1D"/>
              </a:solidFill>
              <a:latin typeface="Anton"/>
            </a:endParaRPr>
          </a:p>
          <a:p>
            <a:pPr algn="r">
              <a:spcBef>
                <a:spcPts val="0"/>
              </a:spcBef>
            </a:pPr>
            <a:endParaRPr lang="en-US" sz="2400" dirty="0">
              <a:solidFill>
                <a:srgbClr val="BD1A1D"/>
              </a:solidFill>
              <a:latin typeface="Anton"/>
            </a:endParaRPr>
          </a:p>
          <a:p>
            <a:pPr algn="r">
              <a:spcBef>
                <a:spcPts val="0"/>
              </a:spcBef>
            </a:pPr>
            <a:r>
              <a:rPr lang="en-US" sz="2400" err="1">
                <a:solidFill>
                  <a:srgbClr val="BD1A1D"/>
                </a:solidFill>
                <a:latin typeface="Anton"/>
              </a:rPr>
              <a:t>Kişisel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err="1">
                <a:solidFill>
                  <a:srgbClr val="BD1A1D"/>
                </a:solidFill>
                <a:latin typeface="Anton"/>
              </a:rPr>
              <a:t>diyet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 </a:t>
            </a:r>
            <a:r>
              <a:rPr lang="en-US" sz="2400" err="1">
                <a:solidFill>
                  <a:srgbClr val="BD1A1D"/>
                </a:solidFill>
                <a:latin typeface="Anton"/>
              </a:rPr>
              <a:t>defteriniz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err="1">
                <a:solidFill>
                  <a:srgbClr val="BD1A1D"/>
                </a:solidFill>
                <a:latin typeface="Anton"/>
              </a:rPr>
              <a:t>artık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her </a:t>
            </a:r>
            <a:r>
              <a:rPr lang="en-US" sz="2400" err="1">
                <a:solidFill>
                  <a:srgbClr val="BD1A1D"/>
                </a:solidFill>
                <a:latin typeface="Anton"/>
              </a:rPr>
              <a:t>daim</a:t>
            </a:r>
            <a:r>
              <a:rPr lang="en-US" sz="2400" dirty="0">
                <a:solidFill>
                  <a:srgbClr val="BD1A1D"/>
                </a:solidFill>
                <a:latin typeface="Anton"/>
              </a:rPr>
              <a:t> </a:t>
            </a:r>
            <a:r>
              <a:rPr lang="en-US" sz="2400" err="1">
                <a:solidFill>
                  <a:srgbClr val="BD1A1D"/>
                </a:solidFill>
                <a:latin typeface="Anton"/>
              </a:rPr>
              <a:t>yanınızda</a:t>
            </a:r>
            <a:endParaRPr lang="en-US" sz="2400">
              <a:solidFill>
                <a:srgbClr val="BD1A1D"/>
              </a:solidFill>
              <a:latin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68814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ED1D94F-BC8C-4ABD-9133-E5FE8FD0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fruit, vegetable, plant, fresh&#10;&#10;Description automatically generated">
            <a:extLst>
              <a:ext uri="{FF2B5EF4-FFF2-40B4-BE49-F238E27FC236}">
                <a16:creationId xmlns:a16="http://schemas.microsoft.com/office/drawing/2014/main" id="{2E2C851A-B67C-A9ED-8A1C-070E870BA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30667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C5084F-5670-54D1-0415-874202EE5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512" y="494951"/>
            <a:ext cx="4023360" cy="572222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 err="1">
                <a:latin typeface="Anton"/>
              </a:rPr>
              <a:t>FreshFit</a:t>
            </a:r>
            <a:r>
              <a:rPr lang="en-US" sz="4800" dirty="0">
                <a:latin typeface="Anton"/>
              </a:rPr>
              <a:t> </a:t>
            </a:r>
            <a:r>
              <a:rPr lang="en-US" sz="4800" dirty="0" err="1">
                <a:latin typeface="Anton"/>
              </a:rPr>
              <a:t>ile</a:t>
            </a:r>
            <a:r>
              <a:rPr lang="en-US" sz="4800" dirty="0">
                <a:latin typeface="Anton"/>
              </a:rPr>
              <a:t> </a:t>
            </a:r>
            <a:r>
              <a:rPr lang="en-US" sz="4800" dirty="0" err="1">
                <a:latin typeface="Anton"/>
              </a:rPr>
              <a:t>Düşüncelerinizi</a:t>
            </a:r>
            <a:r>
              <a:rPr lang="en-US" sz="4800" dirty="0">
                <a:latin typeface="Anton"/>
              </a:rPr>
              <a:t> </a:t>
            </a:r>
            <a:r>
              <a:rPr lang="en-US" sz="4800" dirty="0" err="1">
                <a:latin typeface="Anton"/>
              </a:rPr>
              <a:t>Besleyin</a:t>
            </a:r>
            <a:r>
              <a:rPr lang="en-US" sz="4800" dirty="0">
                <a:latin typeface="Anton"/>
              </a:rPr>
              <a:t>, </a:t>
            </a:r>
            <a:br>
              <a:rPr lang="en-US" sz="4800" dirty="0">
                <a:latin typeface="Anton"/>
              </a:rPr>
            </a:br>
            <a:r>
              <a:rPr lang="en-US" sz="4800" dirty="0" err="1">
                <a:latin typeface="Anton"/>
              </a:rPr>
              <a:t>Bedeninizi</a:t>
            </a:r>
            <a:r>
              <a:rPr lang="en-US" sz="4800" dirty="0">
                <a:latin typeface="Anton"/>
              </a:rPr>
              <a:t> </a:t>
            </a:r>
            <a:r>
              <a:rPr lang="en-US" sz="4800" dirty="0" err="1">
                <a:latin typeface="Anton"/>
              </a:rPr>
              <a:t>Yenileyin</a:t>
            </a:r>
            <a:endParaRPr lang="en-US" sz="4800" dirty="0">
              <a:latin typeface="Anton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5E9FF8-70F2-760E-51B2-5E62E49D11B4}"/>
              </a:ext>
            </a:extLst>
          </p:cNvPr>
          <p:cNvSpPr txBox="1">
            <a:spLocks/>
          </p:cNvSpPr>
          <p:nvPr/>
        </p:nvSpPr>
        <p:spPr>
          <a:xfrm>
            <a:off x="841248" y="850392"/>
            <a:ext cx="5824728" cy="5001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Sağlıklı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yaşam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hedefinizde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size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yardımcı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bir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araç</a:t>
            </a:r>
            <a:endParaRPr lang="en-US">
              <a:solidFill>
                <a:srgbClr val="7BC8DB"/>
              </a:solidFill>
              <a:latin typeface="Anton"/>
              <a:ea typeface="+mn-ea"/>
              <a:cs typeface="+mn-cs"/>
            </a:endParaRPr>
          </a:p>
          <a:p>
            <a:pPr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7BC8DB"/>
              </a:solidFill>
              <a:latin typeface="Anton"/>
              <a:ea typeface="+mn-ea"/>
              <a:cs typeface="+mn-cs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Kullanıcı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dostu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arayüz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ile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diyet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ve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egzersiz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geçmişinin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kontrolü</a:t>
            </a:r>
            <a:b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</a:br>
            <a:b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</a:b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Fiziksel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aktivilerinizin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diyetinize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etkisinin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takibi</a:t>
            </a:r>
            <a:endParaRPr lang="en-US" sz="2600" dirty="0">
              <a:solidFill>
                <a:srgbClr val="7BC8DB"/>
              </a:solidFill>
              <a:latin typeface="Anton"/>
              <a:ea typeface="+mn-ea"/>
              <a:cs typeface="+mn-cs"/>
            </a:endParaRPr>
          </a:p>
          <a:p>
            <a:pPr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7BC8DB"/>
              </a:solidFill>
              <a:latin typeface="Anton"/>
              <a:ea typeface="+mn-ea"/>
              <a:cs typeface="+mn-cs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Alınan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ve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yakılan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kalori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değerlerine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hızlı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erişim</a:t>
            </a:r>
            <a:endParaRPr lang="en-US" sz="2600" dirty="0">
              <a:solidFill>
                <a:srgbClr val="7BC8DB"/>
              </a:solidFill>
              <a:latin typeface="Anton"/>
              <a:ea typeface="+mn-ea"/>
              <a:cs typeface="+mn-cs"/>
            </a:endParaRPr>
          </a:p>
          <a:p>
            <a:pPr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7BC8DB"/>
              </a:solidFill>
              <a:latin typeface="Anton"/>
              <a:ea typeface="+mn-ea"/>
              <a:cs typeface="+mn-cs"/>
            </a:endParaRPr>
          </a:p>
          <a:p>
            <a:pPr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7BC8DB"/>
              </a:solidFill>
              <a:latin typeface="Anton"/>
              <a:ea typeface="+mn-ea"/>
              <a:cs typeface="+mn-cs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Kişisel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diyet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 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defteriniz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artık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her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daim</a:t>
            </a:r>
            <a:r>
              <a:rPr lang="en-US" sz="2600" dirty="0">
                <a:solidFill>
                  <a:srgbClr val="7BC8DB"/>
                </a:solidFill>
                <a:latin typeface="Anton"/>
                <a:ea typeface="+mn-ea"/>
                <a:cs typeface="+mn-cs"/>
              </a:rPr>
              <a:t> </a:t>
            </a:r>
            <a:r>
              <a:rPr lang="en-US" sz="2600" dirty="0" err="1">
                <a:solidFill>
                  <a:srgbClr val="7BC8DB"/>
                </a:solidFill>
                <a:latin typeface="Anton"/>
                <a:ea typeface="+mn-ea"/>
                <a:cs typeface="+mn-cs"/>
              </a:rPr>
              <a:t>yanınızda</a:t>
            </a:r>
            <a:endParaRPr lang="en-US" sz="2600" dirty="0">
              <a:solidFill>
                <a:srgbClr val="7BC8DB"/>
              </a:solidFill>
              <a:latin typeface="Anton"/>
              <a:ea typeface="+mn-ea"/>
              <a:cs typeface="+mn-cs"/>
            </a:endParaRPr>
          </a:p>
        </p:txBody>
      </p:sp>
      <p:sp>
        <p:nvSpPr>
          <p:cNvPr id="16" name="sketchy content container">
            <a:extLst>
              <a:ext uri="{FF2B5EF4-FFF2-40B4-BE49-F238E27FC236}">
                <a16:creationId xmlns:a16="http://schemas.microsoft.com/office/drawing/2014/main" id="{65C49067-A40C-4881-A0C6-21B61255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5" y="494951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67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2BCAD-AEE6-BD14-33F9-89AF3CD1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7200" dirty="0" err="1"/>
              <a:t>Proje</a:t>
            </a:r>
            <a:r>
              <a:rPr lang="en-GB" sz="7200" dirty="0"/>
              <a:t> </a:t>
            </a:r>
            <a:r>
              <a:rPr lang="en-GB" sz="7200" dirty="0" err="1"/>
              <a:t>yapIsI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0F337"/>
          </a:solidFill>
          <a:ln w="38100" cap="rnd">
            <a:solidFill>
              <a:srgbClr val="50F3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99D5D8-E6DE-1888-D86C-654070DA9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tr-TR" sz="1400" dirty="0">
                <a:latin typeface="Anton"/>
                <a:ea typeface="+mn-lt"/>
                <a:cs typeface="+mn-lt"/>
              </a:rPr>
              <a:t>Proje katmanlı mimari yapısı ile kurgulanmıştır. Database oluşturmada </a:t>
            </a:r>
            <a:r>
              <a:rPr lang="tr-TR" sz="1400" dirty="0" err="1">
                <a:latin typeface="Anton"/>
                <a:ea typeface="+mn-lt"/>
                <a:cs typeface="+mn-lt"/>
              </a:rPr>
              <a:t>Code</a:t>
            </a:r>
            <a:r>
              <a:rPr lang="tr-TR" sz="1400" dirty="0">
                <a:latin typeface="Anton"/>
                <a:ea typeface="+mn-lt"/>
                <a:cs typeface="+mn-lt"/>
              </a:rPr>
              <a:t>-First Yaklaşımı benimsenmiştir.</a:t>
            </a:r>
          </a:p>
          <a:p>
            <a:pPr marL="0" indent="0">
              <a:buNone/>
            </a:pPr>
            <a:r>
              <a:rPr lang="tr-TR" sz="1400" dirty="0">
                <a:latin typeface="Anton"/>
                <a:ea typeface="+mn-lt"/>
                <a:cs typeface="+mn-lt"/>
              </a:rPr>
              <a:t>Database tabloları ve nesneler arası ilişkiler kurulurken User tablosu ve </a:t>
            </a:r>
            <a:r>
              <a:rPr lang="tr-TR" sz="1400" dirty="0" err="1">
                <a:latin typeface="Anton"/>
                <a:ea typeface="+mn-lt"/>
                <a:cs typeface="+mn-lt"/>
              </a:rPr>
              <a:t>FoodMeals</a:t>
            </a:r>
            <a:r>
              <a:rPr lang="tr-TR" sz="1400" dirty="0">
                <a:latin typeface="Anton"/>
                <a:ea typeface="+mn-lt"/>
                <a:cs typeface="+mn-lt"/>
              </a:rPr>
              <a:t> tabloları genel odak olarak ele alınmıştır. Tablolar arası ilişkiler kurulurken;</a:t>
            </a:r>
            <a:endParaRPr lang="en-US" sz="1400">
              <a:latin typeface="Anton"/>
            </a:endParaRPr>
          </a:p>
          <a:p>
            <a:r>
              <a:rPr lang="tr-TR" sz="1400" dirty="0">
                <a:latin typeface="Anton"/>
                <a:ea typeface="+mn-lt"/>
                <a:cs typeface="+mn-lt"/>
              </a:rPr>
              <a:t>Kullanıcılar ve Aktiviteler arasında </a:t>
            </a:r>
            <a:r>
              <a:rPr lang="tr-TR" sz="1400" dirty="0" err="1">
                <a:latin typeface="Anton"/>
                <a:ea typeface="+mn-lt"/>
                <a:cs typeface="+mn-lt"/>
              </a:rPr>
              <a:t>çoka</a:t>
            </a:r>
            <a:r>
              <a:rPr lang="tr-TR" sz="1400" dirty="0">
                <a:latin typeface="Anton"/>
                <a:ea typeface="+mn-lt"/>
                <a:cs typeface="+mn-lt"/>
              </a:rPr>
              <a:t> çok,</a:t>
            </a:r>
            <a:endParaRPr lang="en-US" sz="1400" dirty="0">
              <a:latin typeface="Anton"/>
            </a:endParaRPr>
          </a:p>
          <a:p>
            <a:r>
              <a:rPr lang="tr-TR" sz="1400" dirty="0">
                <a:latin typeface="Anton"/>
                <a:ea typeface="+mn-lt"/>
                <a:cs typeface="+mn-lt"/>
              </a:rPr>
              <a:t>Kullanıcı ve Su arasında bire çok,</a:t>
            </a:r>
            <a:endParaRPr lang="en-US" sz="1400" dirty="0">
              <a:latin typeface="Anton"/>
            </a:endParaRPr>
          </a:p>
          <a:p>
            <a:r>
              <a:rPr lang="tr-TR" sz="1400" dirty="0">
                <a:latin typeface="Anton"/>
                <a:ea typeface="+mn-lt"/>
                <a:cs typeface="+mn-lt"/>
              </a:rPr>
              <a:t>Kullanıcı ve </a:t>
            </a:r>
            <a:r>
              <a:rPr lang="tr-TR" sz="1400" dirty="0" err="1">
                <a:latin typeface="Anton"/>
                <a:ea typeface="+mn-lt"/>
                <a:cs typeface="+mn-lt"/>
              </a:rPr>
              <a:t>ÖğünGirişi</a:t>
            </a:r>
            <a:r>
              <a:rPr lang="tr-TR" sz="1400" dirty="0">
                <a:latin typeface="Anton"/>
                <a:ea typeface="+mn-lt"/>
                <a:cs typeface="+mn-lt"/>
              </a:rPr>
              <a:t> (</a:t>
            </a:r>
            <a:r>
              <a:rPr lang="tr-TR" sz="1400" dirty="0" err="1">
                <a:latin typeface="Anton"/>
                <a:ea typeface="+mn-lt"/>
                <a:cs typeface="+mn-lt"/>
              </a:rPr>
              <a:t>FoodMeals</a:t>
            </a:r>
            <a:r>
              <a:rPr lang="tr-TR" sz="1400" dirty="0">
                <a:latin typeface="Anton"/>
                <a:ea typeface="+mn-lt"/>
                <a:cs typeface="+mn-lt"/>
              </a:rPr>
              <a:t>) arasında bire çok,</a:t>
            </a:r>
            <a:endParaRPr lang="en-US" sz="1400" dirty="0">
              <a:latin typeface="Anton"/>
            </a:endParaRPr>
          </a:p>
          <a:p>
            <a:r>
              <a:rPr lang="tr-TR" sz="1400" dirty="0">
                <a:latin typeface="Anton"/>
                <a:ea typeface="+mn-lt"/>
                <a:cs typeface="+mn-lt"/>
              </a:rPr>
              <a:t>Yemekler ve öğünler arasında </a:t>
            </a:r>
            <a:r>
              <a:rPr lang="tr-TR" sz="1400" dirty="0" err="1">
                <a:latin typeface="Anton"/>
                <a:ea typeface="+mn-lt"/>
                <a:cs typeface="+mn-lt"/>
              </a:rPr>
              <a:t>çoka</a:t>
            </a:r>
            <a:r>
              <a:rPr lang="tr-TR" sz="1400" dirty="0">
                <a:latin typeface="Anton"/>
                <a:ea typeface="+mn-lt"/>
                <a:cs typeface="+mn-lt"/>
              </a:rPr>
              <a:t> çok,</a:t>
            </a:r>
            <a:endParaRPr lang="en-US" sz="1400" dirty="0">
              <a:latin typeface="Anton"/>
            </a:endParaRPr>
          </a:p>
          <a:p>
            <a:r>
              <a:rPr lang="tr-TR" sz="1400" dirty="0">
                <a:latin typeface="Anton"/>
                <a:ea typeface="+mn-lt"/>
                <a:cs typeface="+mn-lt"/>
              </a:rPr>
              <a:t>Yemekler ve Yemek tipleri arasında </a:t>
            </a:r>
            <a:r>
              <a:rPr lang="tr-TR" sz="1400" dirty="0" err="1">
                <a:latin typeface="Anton"/>
                <a:ea typeface="+mn-lt"/>
                <a:cs typeface="+mn-lt"/>
              </a:rPr>
              <a:t>çoka</a:t>
            </a:r>
            <a:r>
              <a:rPr lang="tr-TR" sz="1400" dirty="0">
                <a:latin typeface="Anton"/>
                <a:ea typeface="+mn-lt"/>
                <a:cs typeface="+mn-lt"/>
              </a:rPr>
              <a:t> çok ilişkiler kurulmuştur.</a:t>
            </a:r>
            <a:endParaRPr lang="tr-TR" sz="1400" dirty="0">
              <a:latin typeface="Anton"/>
            </a:endParaRPr>
          </a:p>
          <a:p>
            <a:endParaRPr lang="en-US" sz="1400" dirty="0">
              <a:latin typeface="Anton"/>
            </a:endParaRPr>
          </a:p>
        </p:txBody>
      </p:sp>
      <p:pic>
        <p:nvPicPr>
          <p:cNvPr id="4" name="Picture 4" descr="A picture containing wall, indoor, green&#10;&#10;Description automatically generated">
            <a:extLst>
              <a:ext uri="{FF2B5EF4-FFF2-40B4-BE49-F238E27FC236}">
                <a16:creationId xmlns:a16="http://schemas.microsoft.com/office/drawing/2014/main" id="{D7A3EBFD-72FC-F679-206E-7A8A3D000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6" r="46438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932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oogle Shape;867;p33">
            <a:extLst>
              <a:ext uri="{FF2B5EF4-FFF2-40B4-BE49-F238E27FC236}">
                <a16:creationId xmlns:a16="http://schemas.microsoft.com/office/drawing/2014/main" id="{A2A1CC0F-EE73-C4F4-66EB-6BBFA1257328}"/>
              </a:ext>
            </a:extLst>
          </p:cNvPr>
          <p:cNvGrpSpPr/>
          <p:nvPr/>
        </p:nvGrpSpPr>
        <p:grpSpPr>
          <a:xfrm>
            <a:off x="971747" y="1868816"/>
            <a:ext cx="3811752" cy="1070204"/>
            <a:chOff x="4860575" y="633850"/>
            <a:chExt cx="3351925" cy="938825"/>
          </a:xfrm>
        </p:grpSpPr>
        <p:sp>
          <p:nvSpPr>
            <p:cNvPr id="11" name="Google Shape;868;p33">
              <a:extLst>
                <a:ext uri="{FF2B5EF4-FFF2-40B4-BE49-F238E27FC236}">
                  <a16:creationId xmlns:a16="http://schemas.microsoft.com/office/drawing/2014/main" id="{67D0A8CC-337D-362E-5314-F5C71339D367}"/>
                </a:ext>
              </a:extLst>
            </p:cNvPr>
            <p:cNvSpPr/>
            <p:nvPr/>
          </p:nvSpPr>
          <p:spPr>
            <a:xfrm>
              <a:off x="5329975" y="699925"/>
              <a:ext cx="2882525" cy="806675"/>
            </a:xfrm>
            <a:custGeom>
              <a:avLst/>
              <a:gdLst/>
              <a:ahLst/>
              <a:cxnLst/>
              <a:rect l="l" t="t" r="r" b="b"/>
              <a:pathLst>
                <a:path w="115301" h="32267" extrusionOk="0">
                  <a:moveTo>
                    <a:pt x="32278" y="1"/>
                  </a:moveTo>
                  <a:cubicBezTo>
                    <a:pt x="23361" y="1"/>
                    <a:pt x="16133" y="7216"/>
                    <a:pt x="16133" y="16133"/>
                  </a:cubicBezTo>
                  <a:cubicBezTo>
                    <a:pt x="16133" y="25039"/>
                    <a:pt x="8918" y="32266"/>
                    <a:pt x="1" y="32266"/>
                  </a:cubicBezTo>
                  <a:lnTo>
                    <a:pt x="99108" y="32266"/>
                  </a:lnTo>
                  <a:cubicBezTo>
                    <a:pt x="103561" y="32266"/>
                    <a:pt x="107609" y="30469"/>
                    <a:pt x="110526" y="27540"/>
                  </a:cubicBezTo>
                  <a:cubicBezTo>
                    <a:pt x="113491" y="24575"/>
                    <a:pt x="115301" y="20467"/>
                    <a:pt x="115253" y="15931"/>
                  </a:cubicBezTo>
                  <a:cubicBezTo>
                    <a:pt x="115134" y="7025"/>
                    <a:pt x="107597" y="1"/>
                    <a:pt x="98691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731500" tIns="91425" rIns="2743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18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Kullanıcı</a:t>
              </a: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" sz="18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Arayüzü</a:t>
              </a: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" sz="18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Katmanı</a:t>
              </a: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 (UI)</a:t>
              </a:r>
              <a:endParaRPr lang="en-US" sz="2000"/>
            </a:p>
          </p:txBody>
        </p:sp>
        <p:sp>
          <p:nvSpPr>
            <p:cNvPr id="13" name="Google Shape;869;p33">
              <a:extLst>
                <a:ext uri="{FF2B5EF4-FFF2-40B4-BE49-F238E27FC236}">
                  <a16:creationId xmlns:a16="http://schemas.microsoft.com/office/drawing/2014/main" id="{F5130438-E733-D33E-E0A1-CD17299CBFEB}"/>
                </a:ext>
              </a:extLst>
            </p:cNvPr>
            <p:cNvSpPr/>
            <p:nvPr/>
          </p:nvSpPr>
          <p:spPr>
            <a:xfrm>
              <a:off x="4860575" y="633850"/>
              <a:ext cx="469425" cy="469425"/>
            </a:xfrm>
            <a:custGeom>
              <a:avLst/>
              <a:gdLst/>
              <a:ahLst/>
              <a:cxnLst/>
              <a:rect l="l" t="t" r="r" b="b"/>
              <a:pathLst>
                <a:path w="18777" h="18777" extrusionOk="0">
                  <a:moveTo>
                    <a:pt x="18777" y="0"/>
                  </a:moveTo>
                  <a:cubicBezTo>
                    <a:pt x="8406" y="0"/>
                    <a:pt x="0" y="8406"/>
                    <a:pt x="0" y="18776"/>
                  </a:cubicBezTo>
                  <a:lnTo>
                    <a:pt x="18777" y="18776"/>
                  </a:lnTo>
                  <a:lnTo>
                    <a:pt x="18777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0;p33">
              <a:extLst>
                <a:ext uri="{FF2B5EF4-FFF2-40B4-BE49-F238E27FC236}">
                  <a16:creationId xmlns:a16="http://schemas.microsoft.com/office/drawing/2014/main" id="{890D3EEF-A1C9-85C7-B9FA-ACB4B7DE93BE}"/>
                </a:ext>
              </a:extLst>
            </p:cNvPr>
            <p:cNvSpPr/>
            <p:nvPr/>
          </p:nvSpPr>
          <p:spPr>
            <a:xfrm>
              <a:off x="5329975" y="1103250"/>
              <a:ext cx="469425" cy="469425"/>
            </a:xfrm>
            <a:custGeom>
              <a:avLst/>
              <a:gdLst/>
              <a:ahLst/>
              <a:cxnLst/>
              <a:rect l="l" t="t" r="r" b="b"/>
              <a:pathLst>
                <a:path w="18777" h="18777" extrusionOk="0">
                  <a:moveTo>
                    <a:pt x="1" y="0"/>
                  </a:moveTo>
                  <a:lnTo>
                    <a:pt x="1" y="18777"/>
                  </a:lnTo>
                  <a:cubicBezTo>
                    <a:pt x="10371" y="18777"/>
                    <a:pt x="18777" y="10371"/>
                    <a:pt x="1877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1;p33">
              <a:extLst>
                <a:ext uri="{FF2B5EF4-FFF2-40B4-BE49-F238E27FC236}">
                  <a16:creationId xmlns:a16="http://schemas.microsoft.com/office/drawing/2014/main" id="{65651A52-4DDE-8C19-064D-99EF67116774}"/>
                </a:ext>
              </a:extLst>
            </p:cNvPr>
            <p:cNvSpPr/>
            <p:nvPr/>
          </p:nvSpPr>
          <p:spPr>
            <a:xfrm>
              <a:off x="4926650" y="699925"/>
              <a:ext cx="806675" cy="806675"/>
            </a:xfrm>
            <a:custGeom>
              <a:avLst/>
              <a:gdLst/>
              <a:ahLst/>
              <a:cxnLst/>
              <a:rect l="l" t="t" r="r" b="b"/>
              <a:pathLst>
                <a:path w="32267" h="32267" extrusionOk="0">
                  <a:moveTo>
                    <a:pt x="16134" y="1"/>
                  </a:moveTo>
                  <a:cubicBezTo>
                    <a:pt x="7216" y="1"/>
                    <a:pt x="1" y="7216"/>
                    <a:pt x="1" y="16133"/>
                  </a:cubicBezTo>
                  <a:cubicBezTo>
                    <a:pt x="1" y="25039"/>
                    <a:pt x="7216" y="32266"/>
                    <a:pt x="16134" y="32266"/>
                  </a:cubicBezTo>
                  <a:cubicBezTo>
                    <a:pt x="25051" y="32266"/>
                    <a:pt x="32266" y="25039"/>
                    <a:pt x="32266" y="16133"/>
                  </a:cubicBezTo>
                  <a:cubicBezTo>
                    <a:pt x="32266" y="7216"/>
                    <a:pt x="25051" y="1"/>
                    <a:pt x="16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2;p33">
              <a:extLst>
                <a:ext uri="{FF2B5EF4-FFF2-40B4-BE49-F238E27FC236}">
                  <a16:creationId xmlns:a16="http://schemas.microsoft.com/office/drawing/2014/main" id="{961EC93B-BB24-20A3-3CF9-064A7D0CD939}"/>
                </a:ext>
              </a:extLst>
            </p:cNvPr>
            <p:cNvSpPr/>
            <p:nvPr/>
          </p:nvSpPr>
          <p:spPr>
            <a:xfrm>
              <a:off x="5034700" y="807975"/>
              <a:ext cx="590575" cy="590575"/>
            </a:xfrm>
            <a:custGeom>
              <a:avLst/>
              <a:gdLst/>
              <a:ahLst/>
              <a:cxnLst/>
              <a:rect l="l" t="t" r="r" b="b"/>
              <a:pathLst>
                <a:path w="23623" h="23623" extrusionOk="0">
                  <a:moveTo>
                    <a:pt x="11812" y="0"/>
                  </a:moveTo>
                  <a:cubicBezTo>
                    <a:pt x="5287" y="0"/>
                    <a:pt x="1" y="5287"/>
                    <a:pt x="1" y="11811"/>
                  </a:cubicBezTo>
                  <a:cubicBezTo>
                    <a:pt x="1" y="18336"/>
                    <a:pt x="5287" y="23622"/>
                    <a:pt x="11812" y="23622"/>
                  </a:cubicBezTo>
                  <a:cubicBezTo>
                    <a:pt x="18336" y="23622"/>
                    <a:pt x="23623" y="18336"/>
                    <a:pt x="23623" y="11811"/>
                  </a:cubicBezTo>
                  <a:cubicBezTo>
                    <a:pt x="23623" y="5287"/>
                    <a:pt x="18336" y="0"/>
                    <a:pt x="11812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" name="Google Shape;873;p33">
            <a:extLst>
              <a:ext uri="{FF2B5EF4-FFF2-40B4-BE49-F238E27FC236}">
                <a16:creationId xmlns:a16="http://schemas.microsoft.com/office/drawing/2014/main" id="{CB462F1A-CA87-839D-F95F-D3DF4F537CFC}"/>
              </a:ext>
            </a:extLst>
          </p:cNvPr>
          <p:cNvGrpSpPr/>
          <p:nvPr/>
        </p:nvGrpSpPr>
        <p:grpSpPr>
          <a:xfrm>
            <a:off x="970547" y="2958607"/>
            <a:ext cx="3811752" cy="1069904"/>
            <a:chOff x="4859375" y="1605400"/>
            <a:chExt cx="3351925" cy="938525"/>
          </a:xfrm>
        </p:grpSpPr>
        <p:sp>
          <p:nvSpPr>
            <p:cNvPr id="19" name="Google Shape;874;p33">
              <a:extLst>
                <a:ext uri="{FF2B5EF4-FFF2-40B4-BE49-F238E27FC236}">
                  <a16:creationId xmlns:a16="http://schemas.microsoft.com/office/drawing/2014/main" id="{AE147355-6216-BEE8-74EE-19E4BCFE7B2B}"/>
                </a:ext>
              </a:extLst>
            </p:cNvPr>
            <p:cNvSpPr/>
            <p:nvPr/>
          </p:nvSpPr>
          <p:spPr>
            <a:xfrm>
              <a:off x="4859375" y="1671175"/>
              <a:ext cx="2882525" cy="806975"/>
            </a:xfrm>
            <a:custGeom>
              <a:avLst/>
              <a:gdLst/>
              <a:ahLst/>
              <a:cxnLst/>
              <a:rect l="l" t="t" r="r" b="b"/>
              <a:pathLst>
                <a:path w="115301" h="32279" extrusionOk="0">
                  <a:moveTo>
                    <a:pt x="16610" y="1"/>
                  </a:moveTo>
                  <a:cubicBezTo>
                    <a:pt x="7704" y="1"/>
                    <a:pt x="167" y="7037"/>
                    <a:pt x="60" y="15931"/>
                  </a:cubicBezTo>
                  <a:cubicBezTo>
                    <a:pt x="1" y="20467"/>
                    <a:pt x="1810" y="24587"/>
                    <a:pt x="4775" y="27552"/>
                  </a:cubicBezTo>
                  <a:cubicBezTo>
                    <a:pt x="7692" y="30469"/>
                    <a:pt x="11740" y="32278"/>
                    <a:pt x="16193" y="32278"/>
                  </a:cubicBezTo>
                  <a:lnTo>
                    <a:pt x="115301" y="32278"/>
                  </a:lnTo>
                  <a:cubicBezTo>
                    <a:pt x="106395" y="32278"/>
                    <a:pt x="99168" y="25051"/>
                    <a:pt x="99168" y="16145"/>
                  </a:cubicBezTo>
                  <a:cubicBezTo>
                    <a:pt x="99168" y="7228"/>
                    <a:pt x="91941" y="1"/>
                    <a:pt x="83023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274300" tIns="91425" rIns="7315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</a:pPr>
              <a:r>
                <a:rPr lang="en" sz="18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İş</a:t>
              </a: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Mantığı</a:t>
              </a: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8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Katmanı</a:t>
              </a:r>
              <a:r>
                <a:rPr lang="en"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(BLL)</a:t>
              </a:r>
              <a:endParaRPr lang="en" sz="1800" dirty="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0" name="Google Shape;875;p33">
              <a:extLst>
                <a:ext uri="{FF2B5EF4-FFF2-40B4-BE49-F238E27FC236}">
                  <a16:creationId xmlns:a16="http://schemas.microsoft.com/office/drawing/2014/main" id="{E88B17FF-15EF-14EC-7BA8-5CABC35D26BF}"/>
                </a:ext>
              </a:extLst>
            </p:cNvPr>
            <p:cNvSpPr/>
            <p:nvPr/>
          </p:nvSpPr>
          <p:spPr>
            <a:xfrm>
              <a:off x="7741875" y="1605400"/>
              <a:ext cx="469425" cy="469425"/>
            </a:xfrm>
            <a:custGeom>
              <a:avLst/>
              <a:gdLst/>
              <a:ahLst/>
              <a:cxnLst/>
              <a:rect l="l" t="t" r="r" b="b"/>
              <a:pathLst>
                <a:path w="18777" h="18777" extrusionOk="0">
                  <a:moveTo>
                    <a:pt x="1" y="0"/>
                  </a:moveTo>
                  <a:lnTo>
                    <a:pt x="1" y="18776"/>
                  </a:lnTo>
                  <a:lnTo>
                    <a:pt x="18777" y="18776"/>
                  </a:lnTo>
                  <a:cubicBezTo>
                    <a:pt x="18777" y="8406"/>
                    <a:pt x="10371" y="0"/>
                    <a:pt x="1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6;p33">
              <a:extLst>
                <a:ext uri="{FF2B5EF4-FFF2-40B4-BE49-F238E27FC236}">
                  <a16:creationId xmlns:a16="http://schemas.microsoft.com/office/drawing/2014/main" id="{3339B5CF-FE1E-31DA-17DF-40AB9CC0E804}"/>
                </a:ext>
              </a:extLst>
            </p:cNvPr>
            <p:cNvSpPr/>
            <p:nvPr/>
          </p:nvSpPr>
          <p:spPr>
            <a:xfrm>
              <a:off x="7272475" y="2074800"/>
              <a:ext cx="469425" cy="469125"/>
            </a:xfrm>
            <a:custGeom>
              <a:avLst/>
              <a:gdLst/>
              <a:ahLst/>
              <a:cxnLst/>
              <a:rect l="l" t="t" r="r" b="b"/>
              <a:pathLst>
                <a:path w="18777" h="18765" extrusionOk="0">
                  <a:moveTo>
                    <a:pt x="1" y="0"/>
                  </a:moveTo>
                  <a:cubicBezTo>
                    <a:pt x="1" y="10359"/>
                    <a:pt x="8407" y="18765"/>
                    <a:pt x="18777" y="18765"/>
                  </a:cubicBezTo>
                  <a:lnTo>
                    <a:pt x="18777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7;p33">
              <a:extLst>
                <a:ext uri="{FF2B5EF4-FFF2-40B4-BE49-F238E27FC236}">
                  <a16:creationId xmlns:a16="http://schemas.microsoft.com/office/drawing/2014/main" id="{72F2D04D-754A-632A-5F84-95776C2422BA}"/>
                </a:ext>
              </a:extLst>
            </p:cNvPr>
            <p:cNvSpPr/>
            <p:nvPr/>
          </p:nvSpPr>
          <p:spPr>
            <a:xfrm>
              <a:off x="7338550" y="1671175"/>
              <a:ext cx="806675" cy="806975"/>
            </a:xfrm>
            <a:custGeom>
              <a:avLst/>
              <a:gdLst/>
              <a:ahLst/>
              <a:cxnLst/>
              <a:rect l="l" t="t" r="r" b="b"/>
              <a:pathLst>
                <a:path w="32267" h="32279" extrusionOk="0">
                  <a:moveTo>
                    <a:pt x="16134" y="1"/>
                  </a:moveTo>
                  <a:cubicBezTo>
                    <a:pt x="7228" y="1"/>
                    <a:pt x="1" y="7228"/>
                    <a:pt x="1" y="16145"/>
                  </a:cubicBezTo>
                  <a:cubicBezTo>
                    <a:pt x="1" y="25051"/>
                    <a:pt x="7228" y="32278"/>
                    <a:pt x="16134" y="32278"/>
                  </a:cubicBezTo>
                  <a:cubicBezTo>
                    <a:pt x="25052" y="32278"/>
                    <a:pt x="32267" y="25051"/>
                    <a:pt x="32267" y="16145"/>
                  </a:cubicBezTo>
                  <a:cubicBezTo>
                    <a:pt x="32267" y="7228"/>
                    <a:pt x="25052" y="1"/>
                    <a:pt x="16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8;p33">
              <a:extLst>
                <a:ext uri="{FF2B5EF4-FFF2-40B4-BE49-F238E27FC236}">
                  <a16:creationId xmlns:a16="http://schemas.microsoft.com/office/drawing/2014/main" id="{417ACFD1-2BA2-FCC1-0F56-5D8EFD0726B7}"/>
                </a:ext>
              </a:extLst>
            </p:cNvPr>
            <p:cNvSpPr/>
            <p:nvPr/>
          </p:nvSpPr>
          <p:spPr>
            <a:xfrm>
              <a:off x="7446600" y="1779525"/>
              <a:ext cx="590575" cy="590275"/>
            </a:xfrm>
            <a:custGeom>
              <a:avLst/>
              <a:gdLst/>
              <a:ahLst/>
              <a:cxnLst/>
              <a:rect l="l" t="t" r="r" b="b"/>
              <a:pathLst>
                <a:path w="23623" h="23611" extrusionOk="0">
                  <a:moveTo>
                    <a:pt x="11812" y="0"/>
                  </a:moveTo>
                  <a:cubicBezTo>
                    <a:pt x="5287" y="0"/>
                    <a:pt x="1" y="5287"/>
                    <a:pt x="1" y="11811"/>
                  </a:cubicBezTo>
                  <a:cubicBezTo>
                    <a:pt x="1" y="18324"/>
                    <a:pt x="5287" y="23610"/>
                    <a:pt x="11812" y="23610"/>
                  </a:cubicBezTo>
                  <a:cubicBezTo>
                    <a:pt x="18336" y="23610"/>
                    <a:pt x="23623" y="18324"/>
                    <a:pt x="23623" y="11811"/>
                  </a:cubicBezTo>
                  <a:cubicBezTo>
                    <a:pt x="23623" y="5287"/>
                    <a:pt x="18336" y="0"/>
                    <a:pt x="11812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1" name="Google Shape;879;p33">
            <a:extLst>
              <a:ext uri="{FF2B5EF4-FFF2-40B4-BE49-F238E27FC236}">
                <a16:creationId xmlns:a16="http://schemas.microsoft.com/office/drawing/2014/main" id="{F5492C66-7F58-387D-7367-769DE4438CAF}"/>
              </a:ext>
            </a:extLst>
          </p:cNvPr>
          <p:cNvGrpSpPr/>
          <p:nvPr/>
        </p:nvGrpSpPr>
        <p:grpSpPr>
          <a:xfrm>
            <a:off x="971747" y="4031610"/>
            <a:ext cx="3811752" cy="1069904"/>
            <a:chOff x="4860575" y="2599575"/>
            <a:chExt cx="3351925" cy="938525"/>
          </a:xfrm>
        </p:grpSpPr>
        <p:sp>
          <p:nvSpPr>
            <p:cNvPr id="26" name="Google Shape;880;p33">
              <a:extLst>
                <a:ext uri="{FF2B5EF4-FFF2-40B4-BE49-F238E27FC236}">
                  <a16:creationId xmlns:a16="http://schemas.microsoft.com/office/drawing/2014/main" id="{EFA85837-052A-DF26-9349-DAF6FAEA4EE1}"/>
                </a:ext>
              </a:extLst>
            </p:cNvPr>
            <p:cNvSpPr/>
            <p:nvPr/>
          </p:nvSpPr>
          <p:spPr>
            <a:xfrm>
              <a:off x="5329975" y="2665350"/>
              <a:ext cx="2882525" cy="806975"/>
            </a:xfrm>
            <a:custGeom>
              <a:avLst/>
              <a:gdLst/>
              <a:ahLst/>
              <a:cxnLst/>
              <a:rect l="l" t="t" r="r" b="b"/>
              <a:pathLst>
                <a:path w="115301" h="32279" extrusionOk="0">
                  <a:moveTo>
                    <a:pt x="32278" y="0"/>
                  </a:moveTo>
                  <a:cubicBezTo>
                    <a:pt x="23361" y="0"/>
                    <a:pt x="16133" y="7227"/>
                    <a:pt x="16133" y="16145"/>
                  </a:cubicBezTo>
                  <a:cubicBezTo>
                    <a:pt x="16133" y="25051"/>
                    <a:pt x="8918" y="32278"/>
                    <a:pt x="1" y="32278"/>
                  </a:cubicBezTo>
                  <a:lnTo>
                    <a:pt x="99108" y="32278"/>
                  </a:lnTo>
                  <a:cubicBezTo>
                    <a:pt x="103561" y="32278"/>
                    <a:pt x="107609" y="30468"/>
                    <a:pt x="110526" y="27551"/>
                  </a:cubicBezTo>
                  <a:cubicBezTo>
                    <a:pt x="113491" y="24587"/>
                    <a:pt x="115301" y="20467"/>
                    <a:pt x="115253" y="15931"/>
                  </a:cubicBezTo>
                  <a:cubicBezTo>
                    <a:pt x="115134" y="7037"/>
                    <a:pt x="107597" y="0"/>
                    <a:pt x="98691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731500" tIns="91425" rIns="2743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 </a:t>
              </a:r>
              <a:r>
                <a:rPr lang="en" sz="12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Katmanı</a:t>
              </a:r>
              <a:endParaRPr lang="en" sz="1200" dirty="0" err="1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27" name="Google Shape;881;p33">
              <a:extLst>
                <a:ext uri="{FF2B5EF4-FFF2-40B4-BE49-F238E27FC236}">
                  <a16:creationId xmlns:a16="http://schemas.microsoft.com/office/drawing/2014/main" id="{C1305F64-C1B4-A399-3BFA-2C4CFE43C767}"/>
                </a:ext>
              </a:extLst>
            </p:cNvPr>
            <p:cNvSpPr/>
            <p:nvPr/>
          </p:nvSpPr>
          <p:spPr>
            <a:xfrm>
              <a:off x="4860575" y="2599575"/>
              <a:ext cx="469425" cy="469125"/>
            </a:xfrm>
            <a:custGeom>
              <a:avLst/>
              <a:gdLst/>
              <a:ahLst/>
              <a:cxnLst/>
              <a:rect l="l" t="t" r="r" b="b"/>
              <a:pathLst>
                <a:path w="18777" h="18765" extrusionOk="0">
                  <a:moveTo>
                    <a:pt x="18777" y="0"/>
                  </a:moveTo>
                  <a:cubicBezTo>
                    <a:pt x="8406" y="0"/>
                    <a:pt x="0" y="8406"/>
                    <a:pt x="0" y="18764"/>
                  </a:cubicBezTo>
                  <a:lnTo>
                    <a:pt x="18777" y="18764"/>
                  </a:lnTo>
                  <a:lnTo>
                    <a:pt x="18777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82;p33">
              <a:extLst>
                <a:ext uri="{FF2B5EF4-FFF2-40B4-BE49-F238E27FC236}">
                  <a16:creationId xmlns:a16="http://schemas.microsoft.com/office/drawing/2014/main" id="{292D991B-62EC-5892-3942-D61E6F947C81}"/>
                </a:ext>
              </a:extLst>
            </p:cNvPr>
            <p:cNvSpPr/>
            <p:nvPr/>
          </p:nvSpPr>
          <p:spPr>
            <a:xfrm>
              <a:off x="5329975" y="3068675"/>
              <a:ext cx="469425" cy="469425"/>
            </a:xfrm>
            <a:custGeom>
              <a:avLst/>
              <a:gdLst/>
              <a:ahLst/>
              <a:cxnLst/>
              <a:rect l="l" t="t" r="r" b="b"/>
              <a:pathLst>
                <a:path w="18777" h="18777" extrusionOk="0">
                  <a:moveTo>
                    <a:pt x="1" y="0"/>
                  </a:moveTo>
                  <a:lnTo>
                    <a:pt x="1" y="18776"/>
                  </a:lnTo>
                  <a:cubicBezTo>
                    <a:pt x="10371" y="18776"/>
                    <a:pt x="18777" y="10371"/>
                    <a:pt x="18777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3;p33">
              <a:extLst>
                <a:ext uri="{FF2B5EF4-FFF2-40B4-BE49-F238E27FC236}">
                  <a16:creationId xmlns:a16="http://schemas.microsoft.com/office/drawing/2014/main" id="{7F07C415-8252-DC98-D03D-FAA17E0F8FCA}"/>
                </a:ext>
              </a:extLst>
            </p:cNvPr>
            <p:cNvSpPr/>
            <p:nvPr/>
          </p:nvSpPr>
          <p:spPr>
            <a:xfrm>
              <a:off x="4926650" y="2665350"/>
              <a:ext cx="806675" cy="806975"/>
            </a:xfrm>
            <a:custGeom>
              <a:avLst/>
              <a:gdLst/>
              <a:ahLst/>
              <a:cxnLst/>
              <a:rect l="l" t="t" r="r" b="b"/>
              <a:pathLst>
                <a:path w="32267" h="32279" extrusionOk="0">
                  <a:moveTo>
                    <a:pt x="16134" y="0"/>
                  </a:moveTo>
                  <a:cubicBezTo>
                    <a:pt x="7216" y="0"/>
                    <a:pt x="1" y="7227"/>
                    <a:pt x="1" y="16133"/>
                  </a:cubicBezTo>
                  <a:cubicBezTo>
                    <a:pt x="1" y="25051"/>
                    <a:pt x="7216" y="32278"/>
                    <a:pt x="16134" y="32278"/>
                  </a:cubicBezTo>
                  <a:cubicBezTo>
                    <a:pt x="25051" y="32278"/>
                    <a:pt x="32266" y="25051"/>
                    <a:pt x="32266" y="16133"/>
                  </a:cubicBezTo>
                  <a:cubicBezTo>
                    <a:pt x="32266" y="7227"/>
                    <a:pt x="25051" y="0"/>
                    <a:pt x="16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4;p33">
              <a:extLst>
                <a:ext uri="{FF2B5EF4-FFF2-40B4-BE49-F238E27FC236}">
                  <a16:creationId xmlns:a16="http://schemas.microsoft.com/office/drawing/2014/main" id="{85C7517B-75A9-0836-1393-0CD5F3EE3237}"/>
                </a:ext>
              </a:extLst>
            </p:cNvPr>
            <p:cNvSpPr/>
            <p:nvPr/>
          </p:nvSpPr>
          <p:spPr>
            <a:xfrm>
              <a:off x="5034700" y="2773700"/>
              <a:ext cx="590575" cy="590275"/>
            </a:xfrm>
            <a:custGeom>
              <a:avLst/>
              <a:gdLst/>
              <a:ahLst/>
              <a:cxnLst/>
              <a:rect l="l" t="t" r="r" b="b"/>
              <a:pathLst>
                <a:path w="23623" h="23611" extrusionOk="0">
                  <a:moveTo>
                    <a:pt x="11812" y="0"/>
                  </a:moveTo>
                  <a:cubicBezTo>
                    <a:pt x="5287" y="0"/>
                    <a:pt x="1" y="5287"/>
                    <a:pt x="1" y="11799"/>
                  </a:cubicBezTo>
                  <a:cubicBezTo>
                    <a:pt x="1" y="18324"/>
                    <a:pt x="5287" y="23610"/>
                    <a:pt x="11812" y="23610"/>
                  </a:cubicBezTo>
                  <a:cubicBezTo>
                    <a:pt x="18336" y="23610"/>
                    <a:pt x="23623" y="18324"/>
                    <a:pt x="23623" y="11799"/>
                  </a:cubicBezTo>
                  <a:cubicBezTo>
                    <a:pt x="23623" y="5287"/>
                    <a:pt x="18336" y="0"/>
                    <a:pt x="11812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8" name="Google Shape;885;p33">
            <a:extLst>
              <a:ext uri="{FF2B5EF4-FFF2-40B4-BE49-F238E27FC236}">
                <a16:creationId xmlns:a16="http://schemas.microsoft.com/office/drawing/2014/main" id="{06CF96F5-59D2-9202-9D6E-C9BED571EB61}"/>
              </a:ext>
            </a:extLst>
          </p:cNvPr>
          <p:cNvGrpSpPr/>
          <p:nvPr/>
        </p:nvGrpSpPr>
        <p:grpSpPr>
          <a:xfrm>
            <a:off x="970547" y="5068824"/>
            <a:ext cx="3811752" cy="1069929"/>
            <a:chOff x="4859375" y="3571100"/>
            <a:chExt cx="3351925" cy="938550"/>
          </a:xfrm>
        </p:grpSpPr>
        <p:sp>
          <p:nvSpPr>
            <p:cNvPr id="33" name="Google Shape;886;p33">
              <a:extLst>
                <a:ext uri="{FF2B5EF4-FFF2-40B4-BE49-F238E27FC236}">
                  <a16:creationId xmlns:a16="http://schemas.microsoft.com/office/drawing/2014/main" id="{F1FFF601-8AD5-19C4-6D44-3F6F1CA49732}"/>
                </a:ext>
              </a:extLst>
            </p:cNvPr>
            <p:cNvSpPr/>
            <p:nvPr/>
          </p:nvSpPr>
          <p:spPr>
            <a:xfrm>
              <a:off x="4859375" y="3636900"/>
              <a:ext cx="2882525" cy="806975"/>
            </a:xfrm>
            <a:custGeom>
              <a:avLst/>
              <a:gdLst/>
              <a:ahLst/>
              <a:cxnLst/>
              <a:rect l="l" t="t" r="r" b="b"/>
              <a:pathLst>
                <a:path w="115301" h="32279" extrusionOk="0">
                  <a:moveTo>
                    <a:pt x="16610" y="0"/>
                  </a:moveTo>
                  <a:cubicBezTo>
                    <a:pt x="7704" y="0"/>
                    <a:pt x="167" y="7025"/>
                    <a:pt x="60" y="15931"/>
                  </a:cubicBezTo>
                  <a:cubicBezTo>
                    <a:pt x="1" y="20467"/>
                    <a:pt x="1810" y="24587"/>
                    <a:pt x="4775" y="27539"/>
                  </a:cubicBezTo>
                  <a:cubicBezTo>
                    <a:pt x="7692" y="30468"/>
                    <a:pt x="11740" y="32278"/>
                    <a:pt x="16193" y="32278"/>
                  </a:cubicBezTo>
                  <a:lnTo>
                    <a:pt x="115301" y="32278"/>
                  </a:lnTo>
                  <a:cubicBezTo>
                    <a:pt x="106395" y="32278"/>
                    <a:pt x="99168" y="25051"/>
                    <a:pt x="99168" y="16133"/>
                  </a:cubicBezTo>
                  <a:cubicBezTo>
                    <a:pt x="99168" y="7227"/>
                    <a:pt x="91941" y="0"/>
                    <a:pt x="83023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274300" tIns="91425" rIns="73150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Veri </a:t>
              </a:r>
              <a:r>
                <a:rPr lang="en" sz="12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Erişimi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" sz="12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Katmanı</a:t>
              </a: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 (DAL)</a:t>
              </a:r>
            </a:p>
          </p:txBody>
        </p:sp>
        <p:sp>
          <p:nvSpPr>
            <p:cNvPr id="34" name="Google Shape;887;p33">
              <a:extLst>
                <a:ext uri="{FF2B5EF4-FFF2-40B4-BE49-F238E27FC236}">
                  <a16:creationId xmlns:a16="http://schemas.microsoft.com/office/drawing/2014/main" id="{AC762680-8BBD-1E7F-96A3-6849BC2EBC0F}"/>
                </a:ext>
              </a:extLst>
            </p:cNvPr>
            <p:cNvSpPr/>
            <p:nvPr/>
          </p:nvSpPr>
          <p:spPr>
            <a:xfrm>
              <a:off x="7741875" y="3571100"/>
              <a:ext cx="469425" cy="469150"/>
            </a:xfrm>
            <a:custGeom>
              <a:avLst/>
              <a:gdLst/>
              <a:ahLst/>
              <a:cxnLst/>
              <a:rect l="l" t="t" r="r" b="b"/>
              <a:pathLst>
                <a:path w="18777" h="18766" extrusionOk="0">
                  <a:moveTo>
                    <a:pt x="1" y="1"/>
                  </a:moveTo>
                  <a:lnTo>
                    <a:pt x="1" y="18765"/>
                  </a:lnTo>
                  <a:lnTo>
                    <a:pt x="18777" y="18765"/>
                  </a:lnTo>
                  <a:cubicBezTo>
                    <a:pt x="18777" y="8395"/>
                    <a:pt x="10371" y="1"/>
                    <a:pt x="1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8;p33">
              <a:extLst>
                <a:ext uri="{FF2B5EF4-FFF2-40B4-BE49-F238E27FC236}">
                  <a16:creationId xmlns:a16="http://schemas.microsoft.com/office/drawing/2014/main" id="{E1644C99-AAB6-34E7-17F2-5B43F335CF59}"/>
                </a:ext>
              </a:extLst>
            </p:cNvPr>
            <p:cNvSpPr/>
            <p:nvPr/>
          </p:nvSpPr>
          <p:spPr>
            <a:xfrm>
              <a:off x="7272475" y="4040225"/>
              <a:ext cx="469425" cy="469425"/>
            </a:xfrm>
            <a:custGeom>
              <a:avLst/>
              <a:gdLst/>
              <a:ahLst/>
              <a:cxnLst/>
              <a:rect l="l" t="t" r="r" b="b"/>
              <a:pathLst>
                <a:path w="18777" h="18777" extrusionOk="0">
                  <a:moveTo>
                    <a:pt x="1" y="0"/>
                  </a:moveTo>
                  <a:cubicBezTo>
                    <a:pt x="1" y="10371"/>
                    <a:pt x="8407" y="18776"/>
                    <a:pt x="18777" y="18776"/>
                  </a:cubicBezTo>
                  <a:lnTo>
                    <a:pt x="18777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9;p33">
              <a:extLst>
                <a:ext uri="{FF2B5EF4-FFF2-40B4-BE49-F238E27FC236}">
                  <a16:creationId xmlns:a16="http://schemas.microsoft.com/office/drawing/2014/main" id="{77C8F134-8B39-FBB8-7E97-63F25A6E171D}"/>
                </a:ext>
              </a:extLst>
            </p:cNvPr>
            <p:cNvSpPr/>
            <p:nvPr/>
          </p:nvSpPr>
          <p:spPr>
            <a:xfrm>
              <a:off x="7338550" y="3636900"/>
              <a:ext cx="806675" cy="806975"/>
            </a:xfrm>
            <a:custGeom>
              <a:avLst/>
              <a:gdLst/>
              <a:ahLst/>
              <a:cxnLst/>
              <a:rect l="l" t="t" r="r" b="b"/>
              <a:pathLst>
                <a:path w="32267" h="32279" extrusionOk="0">
                  <a:moveTo>
                    <a:pt x="16134" y="0"/>
                  </a:moveTo>
                  <a:cubicBezTo>
                    <a:pt x="7228" y="0"/>
                    <a:pt x="1" y="7227"/>
                    <a:pt x="1" y="16133"/>
                  </a:cubicBezTo>
                  <a:cubicBezTo>
                    <a:pt x="1" y="25051"/>
                    <a:pt x="7228" y="32278"/>
                    <a:pt x="16134" y="32278"/>
                  </a:cubicBezTo>
                  <a:cubicBezTo>
                    <a:pt x="25052" y="32278"/>
                    <a:pt x="32267" y="25051"/>
                    <a:pt x="32267" y="16133"/>
                  </a:cubicBezTo>
                  <a:cubicBezTo>
                    <a:pt x="32267" y="7227"/>
                    <a:pt x="25052" y="0"/>
                    <a:pt x="16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0;p33">
              <a:extLst>
                <a:ext uri="{FF2B5EF4-FFF2-40B4-BE49-F238E27FC236}">
                  <a16:creationId xmlns:a16="http://schemas.microsoft.com/office/drawing/2014/main" id="{B4E67849-2CC2-B31F-1A16-1DFAEAFDF230}"/>
                </a:ext>
              </a:extLst>
            </p:cNvPr>
            <p:cNvSpPr/>
            <p:nvPr/>
          </p:nvSpPr>
          <p:spPr>
            <a:xfrm>
              <a:off x="7446600" y="3745250"/>
              <a:ext cx="590575" cy="590275"/>
            </a:xfrm>
            <a:custGeom>
              <a:avLst/>
              <a:gdLst/>
              <a:ahLst/>
              <a:cxnLst/>
              <a:rect l="l" t="t" r="r" b="b"/>
              <a:pathLst>
                <a:path w="23623" h="23611" extrusionOk="0">
                  <a:moveTo>
                    <a:pt x="11812" y="0"/>
                  </a:moveTo>
                  <a:cubicBezTo>
                    <a:pt x="5287" y="0"/>
                    <a:pt x="1" y="5286"/>
                    <a:pt x="1" y="11799"/>
                  </a:cubicBezTo>
                  <a:cubicBezTo>
                    <a:pt x="1" y="18324"/>
                    <a:pt x="5287" y="23610"/>
                    <a:pt x="11812" y="23610"/>
                  </a:cubicBezTo>
                  <a:cubicBezTo>
                    <a:pt x="18336" y="23610"/>
                    <a:pt x="23623" y="18324"/>
                    <a:pt x="23623" y="11799"/>
                  </a:cubicBezTo>
                  <a:cubicBezTo>
                    <a:pt x="23623" y="5286"/>
                    <a:pt x="18336" y="0"/>
                    <a:pt x="1181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41" name="Picture 41" descr="Graphical user interface&#10;&#10;Description automatically generated">
            <a:extLst>
              <a:ext uri="{FF2B5EF4-FFF2-40B4-BE49-F238E27FC236}">
                <a16:creationId xmlns:a16="http://schemas.microsoft.com/office/drawing/2014/main" id="{1F4ACD26-39C8-D3C1-7211-5DD19A25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59" y="225860"/>
            <a:ext cx="4753302" cy="640628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6CAA8E99-61DF-FEEE-901E-EB0C5C612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83" y="-301437"/>
            <a:ext cx="6251110" cy="178308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200" dirty="0" err="1">
                <a:latin typeface="Anton"/>
              </a:rPr>
              <a:t>Katmanlı</a:t>
            </a:r>
            <a:r>
              <a:rPr lang="en-GB" sz="3200" dirty="0">
                <a:latin typeface="Anton"/>
              </a:rPr>
              <a:t> </a:t>
            </a:r>
            <a:r>
              <a:rPr lang="en-GB" sz="3200" dirty="0" err="1">
                <a:latin typeface="Anton"/>
              </a:rPr>
              <a:t>Mimari</a:t>
            </a:r>
            <a:r>
              <a:rPr lang="en-GB" sz="3200" dirty="0">
                <a:latin typeface="Anton"/>
              </a:rPr>
              <a:t> </a:t>
            </a:r>
            <a:r>
              <a:rPr lang="en-GB" sz="3200" dirty="0" err="1">
                <a:latin typeface="Anton"/>
              </a:rPr>
              <a:t>Yapısı</a:t>
            </a:r>
          </a:p>
        </p:txBody>
      </p:sp>
    </p:spTree>
    <p:extLst>
      <p:ext uri="{BB962C8B-B14F-4D97-AF65-F5344CB8AC3E}">
        <p14:creationId xmlns:p14="http://schemas.microsoft.com/office/powerpoint/2010/main" val="155597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EF5BB560-4A5D-012D-37E6-B7D835D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73" y="299471"/>
            <a:ext cx="11282855" cy="6403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CB32C-B46F-7A12-13C3-DD2D3DE136E7}"/>
              </a:ext>
            </a:extLst>
          </p:cNvPr>
          <p:cNvSpPr txBox="1"/>
          <p:nvPr/>
        </p:nvSpPr>
        <p:spPr>
          <a:xfrm>
            <a:off x="295603" y="344871"/>
            <a:ext cx="23648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Anton"/>
              </a:rPr>
              <a:t>Database </a:t>
            </a:r>
            <a:r>
              <a:rPr lang="en-GB" sz="2400" dirty="0" err="1">
                <a:latin typeface="Anton"/>
              </a:rPr>
              <a:t>ve</a:t>
            </a:r>
            <a:r>
              <a:rPr lang="en-GB" sz="2400" dirty="0">
                <a:latin typeface="Anton"/>
              </a:rPr>
              <a:t> </a:t>
            </a:r>
            <a:r>
              <a:rPr lang="en-GB" sz="2400" dirty="0" err="1">
                <a:latin typeface="Anton"/>
              </a:rPr>
              <a:t>Nesne</a:t>
            </a:r>
            <a:r>
              <a:rPr lang="en-GB" sz="2400" dirty="0">
                <a:latin typeface="Anton"/>
              </a:rPr>
              <a:t> </a:t>
            </a:r>
            <a:r>
              <a:rPr lang="en-GB" sz="2400" dirty="0" err="1">
                <a:latin typeface="Anton"/>
              </a:rPr>
              <a:t>İlişkileri</a:t>
            </a:r>
            <a:endParaRPr lang="en-GB" sz="2400" dirty="0">
              <a:latin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194441501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3.xml><?xml version="1.0" encoding="utf-8"?>
<a:theme xmlns:a="http://schemas.openxmlformats.org/drawingml/2006/main" name="Detox Diet Healthy Lifestyle MK Campaign by Slidesgo by Slidesgo">
  <a:themeElements>
    <a:clrScheme name="Simple Light">
      <a:dk1>
        <a:srgbClr val="212121"/>
      </a:dk1>
      <a:lt1>
        <a:srgbClr val="FFF9F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SketchyVTI</vt:lpstr>
      <vt:lpstr>Retrospect</vt:lpstr>
      <vt:lpstr>Detox Diet Healthy Lifestyle MK Campaign by Slidesgo by Slidesgo</vt:lpstr>
      <vt:lpstr>FRESHFIT  KALORİ TAKİP (DİYET) PROGRAMI  BOOST ENTITY FRAMEWORK PROJESİ</vt:lpstr>
      <vt:lpstr>PowerPoint Presentation</vt:lpstr>
      <vt:lpstr>PowerPoint Presentation</vt:lpstr>
      <vt:lpstr>FreshFit neler  sağlar ?</vt:lpstr>
      <vt:lpstr>FreshFit ile Düşüncelerinizi Besleyin,  Bedeninizi Yenileyin</vt:lpstr>
      <vt:lpstr>FreshFit ile Düşüncelerinizi Besleyin,  Bedeninizi Yenileyin</vt:lpstr>
      <vt:lpstr>Proje yapIsI</vt:lpstr>
      <vt:lpstr>Katmanlı Mimari Yapısı</vt:lpstr>
      <vt:lpstr>PowerPoint Presentation</vt:lpstr>
      <vt:lpstr>PROJE iŞLEYiŞi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Sağlıklı günlerde görüşmek üzere.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655</cp:revision>
  <dcterms:created xsi:type="dcterms:W3CDTF">2023-04-03T12:50:28Z</dcterms:created>
  <dcterms:modified xsi:type="dcterms:W3CDTF">2023-04-03T20:47:50Z</dcterms:modified>
</cp:coreProperties>
</file>